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9"/>
  </p:notesMasterIdLst>
  <p:handoutMasterIdLst>
    <p:handoutMasterId r:id="rId30"/>
  </p:handoutMasterIdLst>
  <p:sldIdLst>
    <p:sldId id="258" r:id="rId2"/>
    <p:sldId id="278" r:id="rId3"/>
    <p:sldId id="256" r:id="rId4"/>
    <p:sldId id="265" r:id="rId5"/>
    <p:sldId id="279" r:id="rId6"/>
    <p:sldId id="264" r:id="rId7"/>
    <p:sldId id="266" r:id="rId8"/>
    <p:sldId id="274" r:id="rId9"/>
    <p:sldId id="267" r:id="rId10"/>
    <p:sldId id="268" r:id="rId11"/>
    <p:sldId id="269" r:id="rId12"/>
    <p:sldId id="270" r:id="rId13"/>
    <p:sldId id="271" r:id="rId14"/>
    <p:sldId id="272" r:id="rId15"/>
    <p:sldId id="273" r:id="rId16"/>
    <p:sldId id="300" r:id="rId17"/>
    <p:sldId id="280" r:id="rId18"/>
    <p:sldId id="263" r:id="rId19"/>
    <p:sldId id="259" r:id="rId20"/>
    <p:sldId id="260" r:id="rId21"/>
    <p:sldId id="261" r:id="rId22"/>
    <p:sldId id="262" r:id="rId23"/>
    <p:sldId id="284" r:id="rId24"/>
    <p:sldId id="282" r:id="rId25"/>
    <p:sldId id="292" r:id="rId26"/>
    <p:sldId id="285" r:id="rId27"/>
    <p:sldId id="301" r:id="rId28"/>
  </p:sldIdLst>
  <p:sldSz cx="9144000" cy="6858000" type="screen4x3"/>
  <p:notesSz cx="6797675" cy="9926638"/>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E4471F"/>
    <a:srgbClr val="E0EAEB"/>
    <a:srgbClr val="2A7AB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5936" autoAdjust="0"/>
  </p:normalViewPr>
  <p:slideViewPr>
    <p:cSldViewPr>
      <p:cViewPr varScale="1">
        <p:scale>
          <a:sx n="101" d="100"/>
          <a:sy n="101" d="100"/>
        </p:scale>
        <p:origin x="-17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0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688" y="1"/>
            <a:ext cx="2946400" cy="496888"/>
          </a:xfrm>
          <a:prstGeom prst="rect">
            <a:avLst/>
          </a:prstGeom>
        </p:spPr>
        <p:txBody>
          <a:bodyPr vert="horz" lIns="91440" tIns="45720" rIns="91440" bIns="45720" rtlCol="0"/>
          <a:lstStyle>
            <a:lvl1pPr algn="r">
              <a:defRPr sz="1200"/>
            </a:lvl1pPr>
          </a:lstStyle>
          <a:p>
            <a:fld id="{6E8BADA7-B34F-415A-8A97-B1EB0FB10FC7}" type="datetimeFigureOut">
              <a:rPr lang="en-US" smtClean="0"/>
              <a:pPr/>
              <a:t>11/29/2012</a:t>
            </a:fld>
            <a:endParaRPr lang="en-GB"/>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35C440D7-CF72-4A33-A641-E7CE6BA0299D}" type="slidenum">
              <a:rPr lang="en-GB" smtClean="0"/>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1"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12643" name="Rectangle 3"/>
          <p:cNvSpPr>
            <a:spLocks noGrp="1" noChangeArrowheads="1"/>
          </p:cNvSpPr>
          <p:nvPr>
            <p:ph type="dt" idx="1"/>
          </p:nvPr>
        </p:nvSpPr>
        <p:spPr bwMode="auto">
          <a:xfrm>
            <a:off x="3850444"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12644"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p:spPr>
      </p:sp>
      <p:sp>
        <p:nvSpPr>
          <p:cNvPr id="112645" name="Rectangle 5"/>
          <p:cNvSpPr>
            <a:spLocks noGrp="1" noChangeArrowheads="1"/>
          </p:cNvSpPr>
          <p:nvPr>
            <p:ph type="body" sz="quarter" idx="3"/>
          </p:nvPr>
        </p:nvSpPr>
        <p:spPr bwMode="auto">
          <a:xfrm>
            <a:off x="679768" y="4715154"/>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12646" name="Rectangle 6"/>
          <p:cNvSpPr>
            <a:spLocks noGrp="1" noChangeArrowheads="1"/>
          </p:cNvSpPr>
          <p:nvPr>
            <p:ph type="ftr" sz="quarter" idx="4"/>
          </p:nvPr>
        </p:nvSpPr>
        <p:spPr bwMode="auto">
          <a:xfrm>
            <a:off x="1"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12647" name="Rectangle 7"/>
          <p:cNvSpPr>
            <a:spLocks noGrp="1" noChangeArrowheads="1"/>
          </p:cNvSpPr>
          <p:nvPr>
            <p:ph type="sldNum" sz="quarter" idx="5"/>
          </p:nvPr>
        </p:nvSpPr>
        <p:spPr bwMode="auto">
          <a:xfrm>
            <a:off x="3850444"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7E7A242-2470-4B73-ABA0-44F51BF5F898}" type="slidenum">
              <a:rPr lang="en-GB"/>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1026"/>
          <p:cNvSpPr>
            <a:spLocks noChangeArrowheads="1"/>
          </p:cNvSpPr>
          <p:nvPr/>
        </p:nvSpPr>
        <p:spPr bwMode="auto">
          <a:xfrm>
            <a:off x="0" y="457200"/>
            <a:ext cx="9144000" cy="457200"/>
          </a:xfrm>
          <a:prstGeom prst="rect">
            <a:avLst/>
          </a:prstGeom>
          <a:solidFill>
            <a:srgbClr val="E4471F"/>
          </a:solidFill>
          <a:ln w="9525">
            <a:solidFill>
              <a:schemeClr val="tx1"/>
            </a:solidFill>
            <a:miter lim="800000"/>
            <a:headEnd/>
            <a:tailEnd/>
          </a:ln>
          <a:effectLst/>
        </p:spPr>
        <p:txBody>
          <a:bodyPr wrap="none" anchor="ctr"/>
          <a:lstStyle/>
          <a:p>
            <a:endParaRPr lang="en-GB"/>
          </a:p>
        </p:txBody>
      </p:sp>
      <p:sp>
        <p:nvSpPr>
          <p:cNvPr id="5123" name="Rectangle 1027"/>
          <p:cNvSpPr>
            <a:spLocks noChangeArrowheads="1"/>
          </p:cNvSpPr>
          <p:nvPr/>
        </p:nvSpPr>
        <p:spPr bwMode="auto">
          <a:xfrm>
            <a:off x="381000" y="0"/>
            <a:ext cx="457200" cy="6858000"/>
          </a:xfrm>
          <a:prstGeom prst="rect">
            <a:avLst/>
          </a:prstGeom>
          <a:solidFill>
            <a:srgbClr val="2A7ABD"/>
          </a:solidFill>
          <a:ln w="9525">
            <a:solidFill>
              <a:schemeClr val="tx1"/>
            </a:solidFill>
            <a:miter lim="800000"/>
            <a:headEnd/>
            <a:tailEnd/>
          </a:ln>
          <a:effectLst/>
        </p:spPr>
        <p:txBody>
          <a:bodyPr wrap="none" anchor="ctr"/>
          <a:lstStyle/>
          <a:p>
            <a:endParaRPr lang="en-GB"/>
          </a:p>
        </p:txBody>
      </p:sp>
      <p:sp>
        <p:nvSpPr>
          <p:cNvPr id="5124" name="Rectangle 1028"/>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5125" name="Rectangle 1029"/>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126" name="Rectangle 1030"/>
          <p:cNvSpPr>
            <a:spLocks noGrp="1" noChangeArrowheads="1"/>
          </p:cNvSpPr>
          <p:nvPr>
            <p:ph type="dt" sz="half" idx="2"/>
          </p:nvPr>
        </p:nvSpPr>
        <p:spPr/>
        <p:txBody>
          <a:bodyPr/>
          <a:lstStyle>
            <a:lvl1pPr>
              <a:defRPr/>
            </a:lvl1pPr>
          </a:lstStyle>
          <a:p>
            <a:r>
              <a:rPr lang="en-US"/>
              <a:t>Copyright © 2007 Lippincott Williams &amp; Wilkins.</a:t>
            </a:r>
          </a:p>
        </p:txBody>
      </p:sp>
      <p:sp>
        <p:nvSpPr>
          <p:cNvPr id="5127" name="Rectangle 1031"/>
          <p:cNvSpPr>
            <a:spLocks noGrp="1" noChangeArrowheads="1"/>
          </p:cNvSpPr>
          <p:nvPr>
            <p:ph type="ftr" sz="quarter" idx="3"/>
          </p:nvPr>
        </p:nvSpPr>
        <p:spPr>
          <a:xfrm>
            <a:off x="5334000" y="6248400"/>
            <a:ext cx="3276600" cy="457200"/>
          </a:xfrm>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5128" name="Rectangle 1032"/>
          <p:cNvSpPr>
            <a:spLocks noGrp="1" noChangeArrowheads="1"/>
          </p:cNvSpPr>
          <p:nvPr>
            <p:ph type="sldNum" sz="quarter" idx="4"/>
          </p:nvPr>
        </p:nvSpPr>
        <p:spPr>
          <a:xfrm>
            <a:off x="6553200" y="6248400"/>
            <a:ext cx="1905000" cy="457200"/>
          </a:xfrm>
        </p:spPr>
        <p:txBody>
          <a:bodyPr/>
          <a:lstStyle>
            <a:lvl1pPr>
              <a:defRPr/>
            </a:lvl1pPr>
          </a:lstStyle>
          <a:p>
            <a:fld id="{26CF6F1D-FD6A-4673-9AE2-72B67DCBA535}" type="slidenum">
              <a:rPr lang="en-US"/>
              <a:pPr/>
              <a:t>‹#›</a:t>
            </a:fld>
            <a:endParaRPr lang="en-US"/>
          </a:p>
        </p:txBody>
      </p:sp>
      <p:grpSp>
        <p:nvGrpSpPr>
          <p:cNvPr id="5130" name="Group 1034"/>
          <p:cNvGrpSpPr>
            <a:grpSpLocks/>
          </p:cNvGrpSpPr>
          <p:nvPr userDrawn="1"/>
        </p:nvGrpSpPr>
        <p:grpSpPr bwMode="auto">
          <a:xfrm>
            <a:off x="152400" y="152400"/>
            <a:ext cx="914400" cy="1066800"/>
            <a:chOff x="1362" y="552"/>
            <a:chExt cx="771" cy="876"/>
          </a:xfrm>
        </p:grpSpPr>
        <p:sp>
          <p:nvSpPr>
            <p:cNvPr id="5131" name="Freeform 1035"/>
            <p:cNvSpPr>
              <a:spLocks/>
            </p:cNvSpPr>
            <p:nvPr/>
          </p:nvSpPr>
          <p:spPr bwMode="auto">
            <a:xfrm>
              <a:off x="1746" y="552"/>
              <a:ext cx="384" cy="651"/>
            </a:xfrm>
            <a:custGeom>
              <a:avLst/>
              <a:gdLst/>
              <a:ahLst/>
              <a:cxnLst>
                <a:cxn ang="0">
                  <a:pos x="0" y="0"/>
                </a:cxn>
                <a:cxn ang="0">
                  <a:pos x="3" y="444"/>
                </a:cxn>
                <a:cxn ang="0">
                  <a:pos x="384" y="651"/>
                </a:cxn>
                <a:cxn ang="0">
                  <a:pos x="384" y="213"/>
                </a:cxn>
                <a:cxn ang="0">
                  <a:pos x="0" y="0"/>
                </a:cxn>
              </a:cxnLst>
              <a:rect l="0" t="0" r="r" b="b"/>
              <a:pathLst>
                <a:path w="384" h="651">
                  <a:moveTo>
                    <a:pt x="0" y="0"/>
                  </a:moveTo>
                  <a:lnTo>
                    <a:pt x="3" y="444"/>
                  </a:lnTo>
                  <a:lnTo>
                    <a:pt x="384" y="651"/>
                  </a:lnTo>
                  <a:lnTo>
                    <a:pt x="384" y="213"/>
                  </a:lnTo>
                  <a:lnTo>
                    <a:pt x="0" y="0"/>
                  </a:lnTo>
                  <a:close/>
                </a:path>
              </a:pathLst>
            </a:custGeom>
            <a:solidFill>
              <a:srgbClr val="968FC1"/>
            </a:solidFill>
            <a:ln w="9525">
              <a:noFill/>
              <a:round/>
              <a:headEnd/>
              <a:tailEnd/>
            </a:ln>
            <a:effectLst/>
          </p:spPr>
          <p:txBody>
            <a:bodyPr/>
            <a:lstStyle/>
            <a:p>
              <a:endParaRPr lang="en-GB"/>
            </a:p>
          </p:txBody>
        </p:sp>
        <p:sp>
          <p:nvSpPr>
            <p:cNvPr id="5132" name="Freeform 1036"/>
            <p:cNvSpPr>
              <a:spLocks/>
            </p:cNvSpPr>
            <p:nvPr/>
          </p:nvSpPr>
          <p:spPr bwMode="auto">
            <a:xfrm>
              <a:off x="1941" y="762"/>
              <a:ext cx="189" cy="438"/>
            </a:xfrm>
            <a:custGeom>
              <a:avLst/>
              <a:gdLst/>
              <a:ahLst/>
              <a:cxnLst>
                <a:cxn ang="0">
                  <a:pos x="0" y="108"/>
                </a:cxn>
                <a:cxn ang="0">
                  <a:pos x="189" y="438"/>
                </a:cxn>
                <a:cxn ang="0">
                  <a:pos x="186" y="0"/>
                </a:cxn>
                <a:cxn ang="0">
                  <a:pos x="0" y="108"/>
                </a:cxn>
              </a:cxnLst>
              <a:rect l="0" t="0" r="r" b="b"/>
              <a:pathLst>
                <a:path w="189" h="438">
                  <a:moveTo>
                    <a:pt x="0" y="108"/>
                  </a:moveTo>
                  <a:lnTo>
                    <a:pt x="189" y="438"/>
                  </a:lnTo>
                  <a:lnTo>
                    <a:pt x="186" y="0"/>
                  </a:lnTo>
                  <a:lnTo>
                    <a:pt x="0" y="108"/>
                  </a:lnTo>
                  <a:close/>
                </a:path>
              </a:pathLst>
            </a:custGeom>
            <a:solidFill>
              <a:srgbClr val="3A2785"/>
            </a:solidFill>
            <a:ln w="9525">
              <a:noFill/>
              <a:round/>
              <a:headEnd/>
              <a:tailEnd/>
            </a:ln>
            <a:effectLst/>
          </p:spPr>
          <p:txBody>
            <a:bodyPr/>
            <a:lstStyle/>
            <a:p>
              <a:endParaRPr lang="en-GB"/>
            </a:p>
          </p:txBody>
        </p:sp>
        <p:sp>
          <p:nvSpPr>
            <p:cNvPr id="5133" name="Freeform 1037"/>
            <p:cNvSpPr>
              <a:spLocks/>
            </p:cNvSpPr>
            <p:nvPr/>
          </p:nvSpPr>
          <p:spPr bwMode="auto">
            <a:xfrm>
              <a:off x="1362" y="555"/>
              <a:ext cx="387" cy="654"/>
            </a:xfrm>
            <a:custGeom>
              <a:avLst/>
              <a:gdLst/>
              <a:ahLst/>
              <a:cxnLst>
                <a:cxn ang="0">
                  <a:pos x="387" y="435"/>
                </a:cxn>
                <a:cxn ang="0">
                  <a:pos x="387" y="0"/>
                </a:cxn>
                <a:cxn ang="0">
                  <a:pos x="0" y="225"/>
                </a:cxn>
                <a:cxn ang="0">
                  <a:pos x="0" y="654"/>
                </a:cxn>
                <a:cxn ang="0">
                  <a:pos x="387" y="435"/>
                </a:cxn>
              </a:cxnLst>
              <a:rect l="0" t="0" r="r" b="b"/>
              <a:pathLst>
                <a:path w="387" h="654">
                  <a:moveTo>
                    <a:pt x="387" y="435"/>
                  </a:moveTo>
                  <a:lnTo>
                    <a:pt x="387" y="0"/>
                  </a:lnTo>
                  <a:lnTo>
                    <a:pt x="0" y="225"/>
                  </a:lnTo>
                  <a:lnTo>
                    <a:pt x="0" y="654"/>
                  </a:lnTo>
                  <a:lnTo>
                    <a:pt x="387" y="435"/>
                  </a:lnTo>
                  <a:close/>
                </a:path>
              </a:pathLst>
            </a:custGeom>
            <a:solidFill>
              <a:srgbClr val="EE9106"/>
            </a:solidFill>
            <a:ln w="9525">
              <a:noFill/>
              <a:round/>
              <a:headEnd/>
              <a:tailEnd/>
            </a:ln>
            <a:effectLst/>
          </p:spPr>
          <p:txBody>
            <a:bodyPr/>
            <a:lstStyle/>
            <a:p>
              <a:endParaRPr lang="en-GB"/>
            </a:p>
          </p:txBody>
        </p:sp>
        <p:sp>
          <p:nvSpPr>
            <p:cNvPr id="5134" name="Freeform 1038"/>
            <p:cNvSpPr>
              <a:spLocks/>
            </p:cNvSpPr>
            <p:nvPr/>
          </p:nvSpPr>
          <p:spPr bwMode="auto">
            <a:xfrm>
              <a:off x="1362" y="993"/>
              <a:ext cx="771" cy="432"/>
            </a:xfrm>
            <a:custGeom>
              <a:avLst/>
              <a:gdLst/>
              <a:ahLst/>
              <a:cxnLst>
                <a:cxn ang="0">
                  <a:pos x="384" y="0"/>
                </a:cxn>
                <a:cxn ang="0">
                  <a:pos x="0" y="213"/>
                </a:cxn>
                <a:cxn ang="0">
                  <a:pos x="393" y="432"/>
                </a:cxn>
                <a:cxn ang="0">
                  <a:pos x="771" y="207"/>
                </a:cxn>
                <a:cxn ang="0">
                  <a:pos x="384" y="0"/>
                </a:cxn>
              </a:cxnLst>
              <a:rect l="0" t="0" r="r" b="b"/>
              <a:pathLst>
                <a:path w="771" h="432">
                  <a:moveTo>
                    <a:pt x="384" y="0"/>
                  </a:moveTo>
                  <a:lnTo>
                    <a:pt x="0" y="213"/>
                  </a:lnTo>
                  <a:lnTo>
                    <a:pt x="393" y="432"/>
                  </a:lnTo>
                  <a:lnTo>
                    <a:pt x="771" y="207"/>
                  </a:lnTo>
                  <a:lnTo>
                    <a:pt x="384" y="0"/>
                  </a:lnTo>
                  <a:close/>
                </a:path>
              </a:pathLst>
            </a:custGeom>
            <a:solidFill>
              <a:srgbClr val="DCD8DB"/>
            </a:solidFill>
            <a:ln w="9525">
              <a:noFill/>
              <a:round/>
              <a:headEnd/>
              <a:tailEnd/>
            </a:ln>
            <a:effectLst/>
          </p:spPr>
          <p:txBody>
            <a:bodyPr/>
            <a:lstStyle/>
            <a:p>
              <a:endParaRPr lang="en-GB"/>
            </a:p>
          </p:txBody>
        </p:sp>
        <p:sp>
          <p:nvSpPr>
            <p:cNvPr id="5135" name="Freeform 1039"/>
            <p:cNvSpPr>
              <a:spLocks/>
            </p:cNvSpPr>
            <p:nvPr/>
          </p:nvSpPr>
          <p:spPr bwMode="auto">
            <a:xfrm>
              <a:off x="1362" y="555"/>
              <a:ext cx="384" cy="321"/>
            </a:xfrm>
            <a:custGeom>
              <a:avLst/>
              <a:gdLst/>
              <a:ahLst/>
              <a:cxnLst>
                <a:cxn ang="0">
                  <a:pos x="195" y="321"/>
                </a:cxn>
                <a:cxn ang="0">
                  <a:pos x="0" y="222"/>
                </a:cxn>
                <a:cxn ang="0">
                  <a:pos x="384" y="0"/>
                </a:cxn>
                <a:cxn ang="0">
                  <a:pos x="195" y="321"/>
                </a:cxn>
              </a:cxnLst>
              <a:rect l="0" t="0" r="r" b="b"/>
              <a:pathLst>
                <a:path w="384" h="321">
                  <a:moveTo>
                    <a:pt x="195" y="321"/>
                  </a:moveTo>
                  <a:lnTo>
                    <a:pt x="0" y="222"/>
                  </a:lnTo>
                  <a:lnTo>
                    <a:pt x="384" y="0"/>
                  </a:lnTo>
                  <a:lnTo>
                    <a:pt x="195" y="321"/>
                  </a:lnTo>
                  <a:close/>
                </a:path>
              </a:pathLst>
            </a:custGeom>
            <a:solidFill>
              <a:srgbClr val="F6E000"/>
            </a:solidFill>
            <a:ln w="9525">
              <a:noFill/>
              <a:round/>
              <a:headEnd/>
              <a:tailEnd/>
            </a:ln>
            <a:effectLst/>
          </p:spPr>
          <p:txBody>
            <a:bodyPr/>
            <a:lstStyle/>
            <a:p>
              <a:endParaRPr lang="en-GB"/>
            </a:p>
          </p:txBody>
        </p:sp>
        <p:sp>
          <p:nvSpPr>
            <p:cNvPr id="5136" name="Freeform 1040"/>
            <p:cNvSpPr>
              <a:spLocks/>
            </p:cNvSpPr>
            <p:nvPr/>
          </p:nvSpPr>
          <p:spPr bwMode="auto">
            <a:xfrm>
              <a:off x="1749" y="1203"/>
              <a:ext cx="378" cy="225"/>
            </a:xfrm>
            <a:custGeom>
              <a:avLst/>
              <a:gdLst/>
              <a:ahLst/>
              <a:cxnLst>
                <a:cxn ang="0">
                  <a:pos x="0" y="0"/>
                </a:cxn>
                <a:cxn ang="0">
                  <a:pos x="3" y="225"/>
                </a:cxn>
                <a:cxn ang="0">
                  <a:pos x="378" y="0"/>
                </a:cxn>
                <a:cxn ang="0">
                  <a:pos x="0" y="0"/>
                </a:cxn>
              </a:cxnLst>
              <a:rect l="0" t="0" r="r" b="b"/>
              <a:pathLst>
                <a:path w="378" h="225">
                  <a:moveTo>
                    <a:pt x="0" y="0"/>
                  </a:moveTo>
                  <a:lnTo>
                    <a:pt x="3" y="225"/>
                  </a:lnTo>
                  <a:lnTo>
                    <a:pt x="378" y="0"/>
                  </a:lnTo>
                  <a:lnTo>
                    <a:pt x="0" y="0"/>
                  </a:lnTo>
                  <a:close/>
                </a:path>
              </a:pathLst>
            </a:custGeom>
            <a:solidFill>
              <a:srgbClr val="99202C"/>
            </a:solidFill>
            <a:ln w="9525">
              <a:noFill/>
              <a:round/>
              <a:headEnd/>
              <a:tailEnd/>
            </a:ln>
            <a:effectLst/>
          </p:spPr>
          <p:txBody>
            <a:bodyPr/>
            <a:lstStyle/>
            <a:p>
              <a:endParaRPr lang="en-GB"/>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t>Copyright © 2007 Lippincott Williams &amp; Wilkins.</a:t>
            </a:r>
          </a:p>
        </p:txBody>
      </p:sp>
      <p:sp>
        <p:nvSpPr>
          <p:cNvPr id="5" name="Footer Placeholder 4"/>
          <p:cNvSpPr>
            <a:spLocks noGrp="1"/>
          </p:cNvSpPr>
          <p:nvPr>
            <p:ph type="ftr" sz="quarter" idx="11"/>
          </p:nvPr>
        </p:nvSpPr>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6" name="Slide Number Placeholder 5"/>
          <p:cNvSpPr>
            <a:spLocks noGrp="1"/>
          </p:cNvSpPr>
          <p:nvPr>
            <p:ph type="sldNum" sz="quarter" idx="12"/>
          </p:nvPr>
        </p:nvSpPr>
        <p:spPr/>
        <p:txBody>
          <a:bodyPr/>
          <a:lstStyle>
            <a:lvl1pPr>
              <a:defRPr/>
            </a:lvl1pPr>
          </a:lstStyle>
          <a:p>
            <a:fld id="{ABB6D39B-A9A1-4A0E-8090-F1BD829B37F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t>Copyright © 2007 Lippincott Williams &amp; Wilkins.</a:t>
            </a:r>
          </a:p>
        </p:txBody>
      </p:sp>
      <p:sp>
        <p:nvSpPr>
          <p:cNvPr id="5" name="Footer Placeholder 4"/>
          <p:cNvSpPr>
            <a:spLocks noGrp="1"/>
          </p:cNvSpPr>
          <p:nvPr>
            <p:ph type="ftr" sz="quarter" idx="11"/>
          </p:nvPr>
        </p:nvSpPr>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6" name="Slide Number Placeholder 5"/>
          <p:cNvSpPr>
            <a:spLocks noGrp="1"/>
          </p:cNvSpPr>
          <p:nvPr>
            <p:ph type="sldNum" sz="quarter" idx="12"/>
          </p:nvPr>
        </p:nvSpPr>
        <p:spPr/>
        <p:txBody>
          <a:bodyPr/>
          <a:lstStyle>
            <a:lvl1pPr>
              <a:defRPr/>
            </a:lvl1pPr>
          </a:lstStyle>
          <a:p>
            <a:fld id="{1CC01D64-ABC2-466C-A72C-D50985210097}"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Date Placeholder 2"/>
          <p:cNvSpPr>
            <a:spLocks noGrp="1"/>
          </p:cNvSpPr>
          <p:nvPr>
            <p:ph type="dt" sz="half" idx="10"/>
          </p:nvPr>
        </p:nvSpPr>
        <p:spPr>
          <a:xfrm>
            <a:off x="838200" y="6248400"/>
            <a:ext cx="2971800" cy="457200"/>
          </a:xfrm>
        </p:spPr>
        <p:txBody>
          <a:bodyPr/>
          <a:lstStyle>
            <a:lvl1pPr>
              <a:defRPr/>
            </a:lvl1pPr>
          </a:lstStyle>
          <a:p>
            <a:r>
              <a:rPr lang="en-US"/>
              <a:t>Copyright © 2007 Lippincott Williams &amp; Wilkins.</a:t>
            </a:r>
          </a:p>
        </p:txBody>
      </p:sp>
      <p:sp>
        <p:nvSpPr>
          <p:cNvPr id="4" name="Footer Placeholder 3"/>
          <p:cNvSpPr>
            <a:spLocks noGrp="1"/>
          </p:cNvSpPr>
          <p:nvPr>
            <p:ph type="ftr" sz="quarter" idx="11"/>
          </p:nvPr>
        </p:nvSpPr>
        <p:spPr>
          <a:xfrm>
            <a:off x="5334000" y="6248400"/>
            <a:ext cx="3429000" cy="457200"/>
          </a:xfrm>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5" name="Slide Number Placeholder 4"/>
          <p:cNvSpPr>
            <a:spLocks noGrp="1"/>
          </p:cNvSpPr>
          <p:nvPr>
            <p:ph type="sldNum" sz="quarter" idx="12"/>
          </p:nvPr>
        </p:nvSpPr>
        <p:spPr>
          <a:xfrm>
            <a:off x="7543800" y="6248400"/>
            <a:ext cx="914400" cy="457200"/>
          </a:xfrm>
        </p:spPr>
        <p:txBody>
          <a:bodyPr/>
          <a:lstStyle>
            <a:lvl1pPr>
              <a:defRPr/>
            </a:lvl1pPr>
          </a:lstStyle>
          <a:p>
            <a:fld id="{B14F539E-0474-4B18-A2CC-67D8E5F0DAF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t>Copyright © 2007 Lippincott Williams &amp; Wilkins.</a:t>
            </a:r>
          </a:p>
        </p:txBody>
      </p:sp>
      <p:sp>
        <p:nvSpPr>
          <p:cNvPr id="5" name="Footer Placeholder 4"/>
          <p:cNvSpPr>
            <a:spLocks noGrp="1"/>
          </p:cNvSpPr>
          <p:nvPr>
            <p:ph type="ftr" sz="quarter" idx="11"/>
          </p:nvPr>
        </p:nvSpPr>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6" name="Slide Number Placeholder 5"/>
          <p:cNvSpPr>
            <a:spLocks noGrp="1"/>
          </p:cNvSpPr>
          <p:nvPr>
            <p:ph type="sldNum" sz="quarter" idx="12"/>
          </p:nvPr>
        </p:nvSpPr>
        <p:spPr/>
        <p:txBody>
          <a:bodyPr/>
          <a:lstStyle>
            <a:lvl1pPr>
              <a:defRPr/>
            </a:lvl1pPr>
          </a:lstStyle>
          <a:p>
            <a:fld id="{1B514737-211F-4D34-BE61-A12986727CFD}"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t>Copyright © 2007 Lippincott Williams &amp; Wilkins.</a:t>
            </a:r>
          </a:p>
        </p:txBody>
      </p:sp>
      <p:sp>
        <p:nvSpPr>
          <p:cNvPr id="5" name="Footer Placeholder 4"/>
          <p:cNvSpPr>
            <a:spLocks noGrp="1"/>
          </p:cNvSpPr>
          <p:nvPr>
            <p:ph type="ftr" sz="quarter" idx="11"/>
          </p:nvPr>
        </p:nvSpPr>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6" name="Slide Number Placeholder 5"/>
          <p:cNvSpPr>
            <a:spLocks noGrp="1"/>
          </p:cNvSpPr>
          <p:nvPr>
            <p:ph type="sldNum" sz="quarter" idx="12"/>
          </p:nvPr>
        </p:nvSpPr>
        <p:spPr/>
        <p:txBody>
          <a:bodyPr/>
          <a:lstStyle>
            <a:lvl1pPr>
              <a:defRPr/>
            </a:lvl1pPr>
          </a:lstStyle>
          <a:p>
            <a:fld id="{D9B10FC2-5457-4BF4-8BFD-38035D668C7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r>
              <a:rPr lang="en-US"/>
              <a:t>Copyright © 2007 Lippincott Williams &amp; Wilkins.</a:t>
            </a:r>
          </a:p>
        </p:txBody>
      </p:sp>
      <p:sp>
        <p:nvSpPr>
          <p:cNvPr id="6" name="Footer Placeholder 5"/>
          <p:cNvSpPr>
            <a:spLocks noGrp="1"/>
          </p:cNvSpPr>
          <p:nvPr>
            <p:ph type="ftr" sz="quarter" idx="11"/>
          </p:nvPr>
        </p:nvSpPr>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7" name="Slide Number Placeholder 6"/>
          <p:cNvSpPr>
            <a:spLocks noGrp="1"/>
          </p:cNvSpPr>
          <p:nvPr>
            <p:ph type="sldNum" sz="quarter" idx="12"/>
          </p:nvPr>
        </p:nvSpPr>
        <p:spPr/>
        <p:txBody>
          <a:bodyPr/>
          <a:lstStyle>
            <a:lvl1pPr>
              <a:defRPr/>
            </a:lvl1pPr>
          </a:lstStyle>
          <a:p>
            <a:fld id="{0C1FABAE-3E82-4F28-B94D-3107782D0919}"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r>
              <a:rPr lang="en-US"/>
              <a:t>Copyright © 2007 Lippincott Williams &amp; Wilkins.</a:t>
            </a:r>
          </a:p>
        </p:txBody>
      </p:sp>
      <p:sp>
        <p:nvSpPr>
          <p:cNvPr id="8" name="Footer Placeholder 7"/>
          <p:cNvSpPr>
            <a:spLocks noGrp="1"/>
          </p:cNvSpPr>
          <p:nvPr>
            <p:ph type="ftr" sz="quarter" idx="11"/>
          </p:nvPr>
        </p:nvSpPr>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9" name="Slide Number Placeholder 8"/>
          <p:cNvSpPr>
            <a:spLocks noGrp="1"/>
          </p:cNvSpPr>
          <p:nvPr>
            <p:ph type="sldNum" sz="quarter" idx="12"/>
          </p:nvPr>
        </p:nvSpPr>
        <p:spPr/>
        <p:txBody>
          <a:bodyPr/>
          <a:lstStyle>
            <a:lvl1pPr>
              <a:defRPr/>
            </a:lvl1pPr>
          </a:lstStyle>
          <a:p>
            <a:fld id="{E0B5118A-EC83-47FE-AC84-EEAEC53434DA}"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en-US"/>
              <a:t>Copyright © 2007 Lippincott Williams &amp; Wilkins.</a:t>
            </a:r>
          </a:p>
        </p:txBody>
      </p:sp>
      <p:sp>
        <p:nvSpPr>
          <p:cNvPr id="4" name="Footer Placeholder 3"/>
          <p:cNvSpPr>
            <a:spLocks noGrp="1"/>
          </p:cNvSpPr>
          <p:nvPr>
            <p:ph type="ftr" sz="quarter" idx="11"/>
          </p:nvPr>
        </p:nvSpPr>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5" name="Slide Number Placeholder 4"/>
          <p:cNvSpPr>
            <a:spLocks noGrp="1"/>
          </p:cNvSpPr>
          <p:nvPr>
            <p:ph type="sldNum" sz="quarter" idx="12"/>
          </p:nvPr>
        </p:nvSpPr>
        <p:spPr/>
        <p:txBody>
          <a:bodyPr/>
          <a:lstStyle>
            <a:lvl1pPr>
              <a:defRPr/>
            </a:lvl1pPr>
          </a:lstStyle>
          <a:p>
            <a:fld id="{B1A1259C-8D1B-4352-9524-4E8B4D9A8A2B}"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Copyright © 2007 Lippincott Williams &amp; Wilkins.</a:t>
            </a:r>
          </a:p>
        </p:txBody>
      </p:sp>
      <p:sp>
        <p:nvSpPr>
          <p:cNvPr id="3" name="Footer Placeholder 2"/>
          <p:cNvSpPr>
            <a:spLocks noGrp="1"/>
          </p:cNvSpPr>
          <p:nvPr>
            <p:ph type="ftr" sz="quarter" idx="11"/>
          </p:nvPr>
        </p:nvSpPr>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4" name="Slide Number Placeholder 3"/>
          <p:cNvSpPr>
            <a:spLocks noGrp="1"/>
          </p:cNvSpPr>
          <p:nvPr>
            <p:ph type="sldNum" sz="quarter" idx="12"/>
          </p:nvPr>
        </p:nvSpPr>
        <p:spPr/>
        <p:txBody>
          <a:bodyPr/>
          <a:lstStyle>
            <a:lvl1pPr>
              <a:defRPr/>
            </a:lvl1pPr>
          </a:lstStyle>
          <a:p>
            <a:fld id="{6F5833FE-2814-43E8-B06C-BB50563A18E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Copyright © 2007 Lippincott Williams &amp; Wilkins.</a:t>
            </a:r>
          </a:p>
        </p:txBody>
      </p:sp>
      <p:sp>
        <p:nvSpPr>
          <p:cNvPr id="6" name="Footer Placeholder 5"/>
          <p:cNvSpPr>
            <a:spLocks noGrp="1"/>
          </p:cNvSpPr>
          <p:nvPr>
            <p:ph type="ftr" sz="quarter" idx="11"/>
          </p:nvPr>
        </p:nvSpPr>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7" name="Slide Number Placeholder 6"/>
          <p:cNvSpPr>
            <a:spLocks noGrp="1"/>
          </p:cNvSpPr>
          <p:nvPr>
            <p:ph type="sldNum" sz="quarter" idx="12"/>
          </p:nvPr>
        </p:nvSpPr>
        <p:spPr/>
        <p:txBody>
          <a:bodyPr/>
          <a:lstStyle>
            <a:lvl1pPr>
              <a:defRPr/>
            </a:lvl1pPr>
          </a:lstStyle>
          <a:p>
            <a:fld id="{CCBDD06A-23D6-4F65-BFAB-0965DBB5C97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Copyright © 2007 Lippincott Williams &amp; Wilkins.</a:t>
            </a:r>
          </a:p>
        </p:txBody>
      </p:sp>
      <p:sp>
        <p:nvSpPr>
          <p:cNvPr id="6" name="Footer Placeholder 5"/>
          <p:cNvSpPr>
            <a:spLocks noGrp="1"/>
          </p:cNvSpPr>
          <p:nvPr>
            <p:ph type="ftr" sz="quarter" idx="11"/>
          </p:nvPr>
        </p:nvSpPr>
        <p:spPr/>
        <p:txBody>
          <a:bodyPr/>
          <a:lstStyle>
            <a:lvl1pPr>
              <a:defRPr/>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7" name="Slide Number Placeholder 6"/>
          <p:cNvSpPr>
            <a:spLocks noGrp="1"/>
          </p:cNvSpPr>
          <p:nvPr>
            <p:ph type="sldNum" sz="quarter" idx="12"/>
          </p:nvPr>
        </p:nvSpPr>
        <p:spPr/>
        <p:txBody>
          <a:bodyPr/>
          <a:lstStyle>
            <a:lvl1pPr>
              <a:defRPr/>
            </a:lvl1pPr>
          </a:lstStyle>
          <a:p>
            <a:fld id="{B857008C-6954-49B8-B65C-CED9535758EA}"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AEB"/>
        </a:solidFill>
        <a:effectLst/>
      </p:bgPr>
    </p:bg>
    <p:spTree>
      <p:nvGrpSpPr>
        <p:cNvPr id="1" name=""/>
        <p:cNvGrpSpPr/>
        <p:nvPr/>
      </p:nvGrpSpPr>
      <p:grpSpPr>
        <a:xfrm>
          <a:off x="0" y="0"/>
          <a:ext cx="0" cy="0"/>
          <a:chOff x="0" y="0"/>
          <a:chExt cx="0" cy="0"/>
        </a:xfrm>
      </p:grpSpPr>
      <p:sp>
        <p:nvSpPr>
          <p:cNvPr id="1035" name="Rectangle 11"/>
          <p:cNvSpPr>
            <a:spLocks noChangeArrowheads="1"/>
          </p:cNvSpPr>
          <p:nvPr/>
        </p:nvSpPr>
        <p:spPr bwMode="auto">
          <a:xfrm>
            <a:off x="0" y="457200"/>
            <a:ext cx="9144000" cy="457200"/>
          </a:xfrm>
          <a:prstGeom prst="rect">
            <a:avLst/>
          </a:prstGeom>
          <a:solidFill>
            <a:srgbClr val="E4471F"/>
          </a:solidFill>
          <a:ln w="9525">
            <a:solidFill>
              <a:schemeClr val="tx1"/>
            </a:solidFill>
            <a:miter lim="800000"/>
            <a:headEnd/>
            <a:tailEnd/>
          </a:ln>
          <a:effectLst/>
        </p:spPr>
        <p:txBody>
          <a:bodyPr wrap="none" anchor="ctr"/>
          <a:lstStyle/>
          <a:p>
            <a:endParaRPr lang="en-GB"/>
          </a:p>
        </p:txBody>
      </p:sp>
      <p:sp>
        <p:nvSpPr>
          <p:cNvPr id="1032" name="Rectangle 8"/>
          <p:cNvSpPr>
            <a:spLocks noChangeArrowheads="1"/>
          </p:cNvSpPr>
          <p:nvPr/>
        </p:nvSpPr>
        <p:spPr bwMode="auto">
          <a:xfrm>
            <a:off x="381000" y="0"/>
            <a:ext cx="457200" cy="6858000"/>
          </a:xfrm>
          <a:prstGeom prst="rect">
            <a:avLst/>
          </a:prstGeom>
          <a:solidFill>
            <a:srgbClr val="2A7ABD"/>
          </a:solidFill>
          <a:ln w="9525">
            <a:solidFill>
              <a:schemeClr val="tx1"/>
            </a:solidFill>
            <a:miter lim="800000"/>
            <a:headEnd/>
            <a:tailEnd/>
          </a:ln>
          <a:effectLst/>
        </p:spPr>
        <p:txBody>
          <a:bodyPr wrap="none" anchor="ctr"/>
          <a:lstStyle/>
          <a:p>
            <a:endParaRPr lang="en-GB"/>
          </a:p>
        </p:txBody>
      </p:sp>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838200" y="624840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r>
              <a:rPr lang="en-US"/>
              <a:t>Copyright © 2007 Lippincott Williams &amp; Wilkins.</a:t>
            </a:r>
          </a:p>
        </p:txBody>
      </p:sp>
      <p:sp>
        <p:nvSpPr>
          <p:cNvPr id="1029" name="Rectangle 5"/>
          <p:cNvSpPr>
            <a:spLocks noGrp="1" noChangeArrowheads="1"/>
          </p:cNvSpPr>
          <p:nvPr>
            <p:ph type="ftr" sz="quarter" idx="3"/>
          </p:nvPr>
        </p:nvSpPr>
        <p:spPr bwMode="auto">
          <a:xfrm>
            <a:off x="5334000" y="6248400"/>
            <a:ext cx="3429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vl1pPr>
          </a:lstStyle>
          <a:p>
            <a:r>
              <a:rPr lang="en-US"/>
              <a:t>McArdle, Katch, and Katch: </a:t>
            </a:r>
            <a:r>
              <a:rPr lang="en-US" i="1"/>
              <a:t>Exercise Physiology: Energy, Nutrition, and Human Performance,</a:t>
            </a:r>
            <a:r>
              <a:rPr lang="en-US"/>
              <a:t> Sixth Edition</a:t>
            </a:r>
            <a:endParaRPr lang="en-US">
              <a:solidFill>
                <a:srgbClr val="0000FF"/>
              </a:solidFill>
            </a:endParaRPr>
          </a:p>
        </p:txBody>
      </p:sp>
      <p:sp>
        <p:nvSpPr>
          <p:cNvPr id="1030" name="Rectangle 6"/>
          <p:cNvSpPr>
            <a:spLocks noGrp="1" noChangeArrowheads="1"/>
          </p:cNvSpPr>
          <p:nvPr>
            <p:ph type="sldNum" sz="quarter" idx="4"/>
          </p:nvPr>
        </p:nvSpPr>
        <p:spPr bwMode="auto">
          <a:xfrm>
            <a:off x="7543800" y="6248400"/>
            <a:ext cx="914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6ACB95B-B617-4A72-8D05-A4ED4075A8A9}" type="slidenum">
              <a:rPr lang="en-US"/>
              <a:pPr/>
              <a:t>‹#›</a:t>
            </a:fld>
            <a:endParaRPr lang="en-US"/>
          </a:p>
        </p:txBody>
      </p:sp>
      <p:grpSp>
        <p:nvGrpSpPr>
          <p:cNvPr id="1036" name="Group 12"/>
          <p:cNvGrpSpPr>
            <a:grpSpLocks/>
          </p:cNvGrpSpPr>
          <p:nvPr userDrawn="1"/>
        </p:nvGrpSpPr>
        <p:grpSpPr bwMode="auto">
          <a:xfrm>
            <a:off x="152400" y="152400"/>
            <a:ext cx="914400" cy="1066800"/>
            <a:chOff x="1362" y="552"/>
            <a:chExt cx="771" cy="876"/>
          </a:xfrm>
        </p:grpSpPr>
        <p:sp>
          <p:nvSpPr>
            <p:cNvPr id="1037" name="Freeform 13"/>
            <p:cNvSpPr>
              <a:spLocks/>
            </p:cNvSpPr>
            <p:nvPr/>
          </p:nvSpPr>
          <p:spPr bwMode="auto">
            <a:xfrm>
              <a:off x="1746" y="552"/>
              <a:ext cx="384" cy="651"/>
            </a:xfrm>
            <a:custGeom>
              <a:avLst/>
              <a:gdLst/>
              <a:ahLst/>
              <a:cxnLst>
                <a:cxn ang="0">
                  <a:pos x="0" y="0"/>
                </a:cxn>
                <a:cxn ang="0">
                  <a:pos x="3" y="444"/>
                </a:cxn>
                <a:cxn ang="0">
                  <a:pos x="384" y="651"/>
                </a:cxn>
                <a:cxn ang="0">
                  <a:pos x="384" y="213"/>
                </a:cxn>
                <a:cxn ang="0">
                  <a:pos x="0" y="0"/>
                </a:cxn>
              </a:cxnLst>
              <a:rect l="0" t="0" r="r" b="b"/>
              <a:pathLst>
                <a:path w="384" h="651">
                  <a:moveTo>
                    <a:pt x="0" y="0"/>
                  </a:moveTo>
                  <a:lnTo>
                    <a:pt x="3" y="444"/>
                  </a:lnTo>
                  <a:lnTo>
                    <a:pt x="384" y="651"/>
                  </a:lnTo>
                  <a:lnTo>
                    <a:pt x="384" y="213"/>
                  </a:lnTo>
                  <a:lnTo>
                    <a:pt x="0" y="0"/>
                  </a:lnTo>
                  <a:close/>
                </a:path>
              </a:pathLst>
            </a:custGeom>
            <a:solidFill>
              <a:srgbClr val="968FC1"/>
            </a:solidFill>
            <a:ln w="9525">
              <a:noFill/>
              <a:round/>
              <a:headEnd/>
              <a:tailEnd/>
            </a:ln>
            <a:effectLst/>
          </p:spPr>
          <p:txBody>
            <a:bodyPr/>
            <a:lstStyle/>
            <a:p>
              <a:endParaRPr lang="en-GB"/>
            </a:p>
          </p:txBody>
        </p:sp>
        <p:sp>
          <p:nvSpPr>
            <p:cNvPr id="1038" name="Freeform 14"/>
            <p:cNvSpPr>
              <a:spLocks/>
            </p:cNvSpPr>
            <p:nvPr/>
          </p:nvSpPr>
          <p:spPr bwMode="auto">
            <a:xfrm>
              <a:off x="1941" y="762"/>
              <a:ext cx="189" cy="438"/>
            </a:xfrm>
            <a:custGeom>
              <a:avLst/>
              <a:gdLst/>
              <a:ahLst/>
              <a:cxnLst>
                <a:cxn ang="0">
                  <a:pos x="0" y="108"/>
                </a:cxn>
                <a:cxn ang="0">
                  <a:pos x="189" y="438"/>
                </a:cxn>
                <a:cxn ang="0">
                  <a:pos x="186" y="0"/>
                </a:cxn>
                <a:cxn ang="0">
                  <a:pos x="0" y="108"/>
                </a:cxn>
              </a:cxnLst>
              <a:rect l="0" t="0" r="r" b="b"/>
              <a:pathLst>
                <a:path w="189" h="438">
                  <a:moveTo>
                    <a:pt x="0" y="108"/>
                  </a:moveTo>
                  <a:lnTo>
                    <a:pt x="189" y="438"/>
                  </a:lnTo>
                  <a:lnTo>
                    <a:pt x="186" y="0"/>
                  </a:lnTo>
                  <a:lnTo>
                    <a:pt x="0" y="108"/>
                  </a:lnTo>
                  <a:close/>
                </a:path>
              </a:pathLst>
            </a:custGeom>
            <a:solidFill>
              <a:srgbClr val="3A2785"/>
            </a:solidFill>
            <a:ln w="9525">
              <a:noFill/>
              <a:round/>
              <a:headEnd/>
              <a:tailEnd/>
            </a:ln>
            <a:effectLst/>
          </p:spPr>
          <p:txBody>
            <a:bodyPr/>
            <a:lstStyle/>
            <a:p>
              <a:endParaRPr lang="en-GB"/>
            </a:p>
          </p:txBody>
        </p:sp>
        <p:sp>
          <p:nvSpPr>
            <p:cNvPr id="1039" name="Freeform 15"/>
            <p:cNvSpPr>
              <a:spLocks/>
            </p:cNvSpPr>
            <p:nvPr/>
          </p:nvSpPr>
          <p:spPr bwMode="auto">
            <a:xfrm>
              <a:off x="1362" y="555"/>
              <a:ext cx="387" cy="654"/>
            </a:xfrm>
            <a:custGeom>
              <a:avLst/>
              <a:gdLst/>
              <a:ahLst/>
              <a:cxnLst>
                <a:cxn ang="0">
                  <a:pos x="387" y="435"/>
                </a:cxn>
                <a:cxn ang="0">
                  <a:pos x="387" y="0"/>
                </a:cxn>
                <a:cxn ang="0">
                  <a:pos x="0" y="225"/>
                </a:cxn>
                <a:cxn ang="0">
                  <a:pos x="0" y="654"/>
                </a:cxn>
                <a:cxn ang="0">
                  <a:pos x="387" y="435"/>
                </a:cxn>
              </a:cxnLst>
              <a:rect l="0" t="0" r="r" b="b"/>
              <a:pathLst>
                <a:path w="387" h="654">
                  <a:moveTo>
                    <a:pt x="387" y="435"/>
                  </a:moveTo>
                  <a:lnTo>
                    <a:pt x="387" y="0"/>
                  </a:lnTo>
                  <a:lnTo>
                    <a:pt x="0" y="225"/>
                  </a:lnTo>
                  <a:lnTo>
                    <a:pt x="0" y="654"/>
                  </a:lnTo>
                  <a:lnTo>
                    <a:pt x="387" y="435"/>
                  </a:lnTo>
                  <a:close/>
                </a:path>
              </a:pathLst>
            </a:custGeom>
            <a:solidFill>
              <a:srgbClr val="EE9106"/>
            </a:solidFill>
            <a:ln w="9525">
              <a:noFill/>
              <a:round/>
              <a:headEnd/>
              <a:tailEnd/>
            </a:ln>
            <a:effectLst/>
          </p:spPr>
          <p:txBody>
            <a:bodyPr/>
            <a:lstStyle/>
            <a:p>
              <a:endParaRPr lang="en-GB"/>
            </a:p>
          </p:txBody>
        </p:sp>
        <p:sp>
          <p:nvSpPr>
            <p:cNvPr id="1040" name="Freeform 16"/>
            <p:cNvSpPr>
              <a:spLocks/>
            </p:cNvSpPr>
            <p:nvPr/>
          </p:nvSpPr>
          <p:spPr bwMode="auto">
            <a:xfrm>
              <a:off x="1362" y="993"/>
              <a:ext cx="771" cy="432"/>
            </a:xfrm>
            <a:custGeom>
              <a:avLst/>
              <a:gdLst/>
              <a:ahLst/>
              <a:cxnLst>
                <a:cxn ang="0">
                  <a:pos x="384" y="0"/>
                </a:cxn>
                <a:cxn ang="0">
                  <a:pos x="0" y="213"/>
                </a:cxn>
                <a:cxn ang="0">
                  <a:pos x="393" y="432"/>
                </a:cxn>
                <a:cxn ang="0">
                  <a:pos x="771" y="207"/>
                </a:cxn>
                <a:cxn ang="0">
                  <a:pos x="384" y="0"/>
                </a:cxn>
              </a:cxnLst>
              <a:rect l="0" t="0" r="r" b="b"/>
              <a:pathLst>
                <a:path w="771" h="432">
                  <a:moveTo>
                    <a:pt x="384" y="0"/>
                  </a:moveTo>
                  <a:lnTo>
                    <a:pt x="0" y="213"/>
                  </a:lnTo>
                  <a:lnTo>
                    <a:pt x="393" y="432"/>
                  </a:lnTo>
                  <a:lnTo>
                    <a:pt x="771" y="207"/>
                  </a:lnTo>
                  <a:lnTo>
                    <a:pt x="384" y="0"/>
                  </a:lnTo>
                  <a:close/>
                </a:path>
              </a:pathLst>
            </a:custGeom>
            <a:solidFill>
              <a:srgbClr val="DCD8DB"/>
            </a:solidFill>
            <a:ln w="9525">
              <a:noFill/>
              <a:round/>
              <a:headEnd/>
              <a:tailEnd/>
            </a:ln>
            <a:effectLst/>
          </p:spPr>
          <p:txBody>
            <a:bodyPr/>
            <a:lstStyle/>
            <a:p>
              <a:endParaRPr lang="en-GB"/>
            </a:p>
          </p:txBody>
        </p:sp>
        <p:sp>
          <p:nvSpPr>
            <p:cNvPr id="1041" name="Freeform 17"/>
            <p:cNvSpPr>
              <a:spLocks/>
            </p:cNvSpPr>
            <p:nvPr/>
          </p:nvSpPr>
          <p:spPr bwMode="auto">
            <a:xfrm>
              <a:off x="1362" y="555"/>
              <a:ext cx="384" cy="321"/>
            </a:xfrm>
            <a:custGeom>
              <a:avLst/>
              <a:gdLst/>
              <a:ahLst/>
              <a:cxnLst>
                <a:cxn ang="0">
                  <a:pos x="195" y="321"/>
                </a:cxn>
                <a:cxn ang="0">
                  <a:pos x="0" y="222"/>
                </a:cxn>
                <a:cxn ang="0">
                  <a:pos x="384" y="0"/>
                </a:cxn>
                <a:cxn ang="0">
                  <a:pos x="195" y="321"/>
                </a:cxn>
              </a:cxnLst>
              <a:rect l="0" t="0" r="r" b="b"/>
              <a:pathLst>
                <a:path w="384" h="321">
                  <a:moveTo>
                    <a:pt x="195" y="321"/>
                  </a:moveTo>
                  <a:lnTo>
                    <a:pt x="0" y="222"/>
                  </a:lnTo>
                  <a:lnTo>
                    <a:pt x="384" y="0"/>
                  </a:lnTo>
                  <a:lnTo>
                    <a:pt x="195" y="321"/>
                  </a:lnTo>
                  <a:close/>
                </a:path>
              </a:pathLst>
            </a:custGeom>
            <a:solidFill>
              <a:srgbClr val="F6E000"/>
            </a:solidFill>
            <a:ln w="9525">
              <a:noFill/>
              <a:round/>
              <a:headEnd/>
              <a:tailEnd/>
            </a:ln>
            <a:effectLst/>
          </p:spPr>
          <p:txBody>
            <a:bodyPr/>
            <a:lstStyle/>
            <a:p>
              <a:endParaRPr lang="en-GB"/>
            </a:p>
          </p:txBody>
        </p:sp>
        <p:sp>
          <p:nvSpPr>
            <p:cNvPr id="1042" name="Freeform 18"/>
            <p:cNvSpPr>
              <a:spLocks/>
            </p:cNvSpPr>
            <p:nvPr/>
          </p:nvSpPr>
          <p:spPr bwMode="auto">
            <a:xfrm>
              <a:off x="1749" y="1203"/>
              <a:ext cx="378" cy="225"/>
            </a:xfrm>
            <a:custGeom>
              <a:avLst/>
              <a:gdLst/>
              <a:ahLst/>
              <a:cxnLst>
                <a:cxn ang="0">
                  <a:pos x="0" y="0"/>
                </a:cxn>
                <a:cxn ang="0">
                  <a:pos x="3" y="225"/>
                </a:cxn>
                <a:cxn ang="0">
                  <a:pos x="378" y="0"/>
                </a:cxn>
                <a:cxn ang="0">
                  <a:pos x="0" y="0"/>
                </a:cxn>
              </a:cxnLst>
              <a:rect l="0" t="0" r="r" b="b"/>
              <a:pathLst>
                <a:path w="378" h="225">
                  <a:moveTo>
                    <a:pt x="0" y="0"/>
                  </a:moveTo>
                  <a:lnTo>
                    <a:pt x="3" y="225"/>
                  </a:lnTo>
                  <a:lnTo>
                    <a:pt x="378" y="0"/>
                  </a:lnTo>
                  <a:lnTo>
                    <a:pt x="0" y="0"/>
                  </a:lnTo>
                  <a:close/>
                </a:path>
              </a:pathLst>
            </a:custGeom>
            <a:solidFill>
              <a:srgbClr val="99202C"/>
            </a:solidFill>
            <a:ln w="9525">
              <a:noFill/>
              <a:round/>
              <a:headEnd/>
              <a:tailEnd/>
            </a:ln>
            <a:effectLst/>
          </p:spPr>
          <p:txBody>
            <a:bodyPr/>
            <a:lstStyle/>
            <a:p>
              <a:endParaRPr lang="en-GB"/>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GB" sz="4000" b="1"/>
              <a:t>Lecture 3</a:t>
            </a:r>
            <a:r>
              <a:rPr lang="en-GB" sz="4000"/>
              <a:t>: </a:t>
            </a:r>
            <a:br>
              <a:rPr lang="en-GB" sz="4000"/>
            </a:br>
            <a:r>
              <a:rPr lang="en-GB" sz="4000"/>
              <a:t>‘</a:t>
            </a:r>
            <a:r>
              <a:rPr lang="en-GB" sz="4000" i="1"/>
              <a:t>Slow and steady wins the race</a:t>
            </a:r>
            <a:r>
              <a:rPr lang="en-GB" sz="4000"/>
              <a:t>’:  Effect of beta blockers and analgesics on exercise training and performance.</a:t>
            </a:r>
            <a:endParaRPr lang="en-US" sz="4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cstate="print"/>
          <a:srcRect/>
          <a:stretch>
            <a:fillRect/>
          </a:stretch>
        </p:blipFill>
        <p:spPr bwMode="auto">
          <a:xfrm>
            <a:off x="4191000" y="5791200"/>
            <a:ext cx="4732338" cy="900113"/>
          </a:xfrm>
          <a:prstGeom prst="rect">
            <a:avLst/>
          </a:prstGeom>
          <a:noFill/>
          <a:ln w="9525">
            <a:solidFill>
              <a:schemeClr val="tx1"/>
            </a:solidFill>
            <a:miter lim="800000"/>
            <a:headEnd/>
            <a:tailEnd/>
          </a:ln>
          <a:effectLst/>
        </p:spPr>
      </p:pic>
      <p:sp>
        <p:nvSpPr>
          <p:cNvPr id="82947" name="AutoShape 3"/>
          <p:cNvSpPr>
            <a:spLocks noChangeArrowheads="1"/>
          </p:cNvSpPr>
          <p:nvPr/>
        </p:nvSpPr>
        <p:spPr bwMode="auto">
          <a:xfrm>
            <a:off x="609600" y="304800"/>
            <a:ext cx="7543800" cy="5334000"/>
          </a:xfrm>
          <a:prstGeom prst="roundRect">
            <a:avLst>
              <a:gd name="adj" fmla="val 16667"/>
            </a:avLst>
          </a:prstGeom>
          <a:gradFill rotWithShape="1">
            <a:gsLst>
              <a:gs pos="0">
                <a:schemeClr val="folHlink"/>
              </a:gs>
              <a:gs pos="100000">
                <a:schemeClr val="bg1"/>
              </a:gs>
            </a:gsLst>
            <a:lin ang="5400000" scaled="1"/>
          </a:gradFill>
          <a:ln w="9525">
            <a:solidFill>
              <a:schemeClr val="tx1"/>
            </a:solidFill>
            <a:round/>
            <a:headEnd/>
            <a:tailEnd/>
          </a:ln>
          <a:effectLst/>
        </p:spPr>
        <p:txBody>
          <a:bodyPr wrap="none" anchor="ctr"/>
          <a:lstStyle/>
          <a:p>
            <a:pPr algn="ctr"/>
            <a:endParaRPr lang="el-GR">
              <a:cs typeface="Times New Roman" pitchFamily="18" charset="0"/>
            </a:endParaRPr>
          </a:p>
        </p:txBody>
      </p:sp>
      <p:sp>
        <p:nvSpPr>
          <p:cNvPr id="82948" name="Text Box 4"/>
          <p:cNvSpPr txBox="1">
            <a:spLocks noChangeArrowheads="1"/>
          </p:cNvSpPr>
          <p:nvPr/>
        </p:nvSpPr>
        <p:spPr bwMode="auto">
          <a:xfrm>
            <a:off x="2362200" y="533400"/>
            <a:ext cx="3363913" cy="457200"/>
          </a:xfrm>
          <a:prstGeom prst="rect">
            <a:avLst/>
          </a:prstGeom>
          <a:noFill/>
          <a:ln w="9525">
            <a:noFill/>
            <a:miter lim="800000"/>
            <a:headEnd/>
            <a:tailEnd/>
          </a:ln>
          <a:effectLst/>
        </p:spPr>
        <p:txBody>
          <a:bodyPr wrap="none">
            <a:spAutoFit/>
          </a:bodyPr>
          <a:lstStyle/>
          <a:p>
            <a:r>
              <a:rPr lang="en-GB"/>
              <a:t>Routes of Administration:</a:t>
            </a:r>
          </a:p>
        </p:txBody>
      </p:sp>
      <p:sp>
        <p:nvSpPr>
          <p:cNvPr id="82949" name="Line 5"/>
          <p:cNvSpPr>
            <a:spLocks noChangeShapeType="1"/>
          </p:cNvSpPr>
          <p:nvPr/>
        </p:nvSpPr>
        <p:spPr bwMode="auto">
          <a:xfrm>
            <a:off x="609600" y="1066800"/>
            <a:ext cx="7543800" cy="0"/>
          </a:xfrm>
          <a:prstGeom prst="line">
            <a:avLst/>
          </a:prstGeom>
          <a:noFill/>
          <a:ln w="9525">
            <a:solidFill>
              <a:schemeClr val="tx1"/>
            </a:solidFill>
            <a:round/>
            <a:headEnd/>
            <a:tailEnd/>
          </a:ln>
          <a:effectLst/>
        </p:spPr>
        <p:txBody>
          <a:bodyPr/>
          <a:lstStyle/>
          <a:p>
            <a:endParaRPr lang="en-GB"/>
          </a:p>
        </p:txBody>
      </p:sp>
      <p:sp>
        <p:nvSpPr>
          <p:cNvPr id="82950" name="Text Box 6"/>
          <p:cNvSpPr txBox="1">
            <a:spLocks noChangeArrowheads="1"/>
          </p:cNvSpPr>
          <p:nvPr/>
        </p:nvSpPr>
        <p:spPr bwMode="auto">
          <a:xfrm>
            <a:off x="1143000" y="1295400"/>
            <a:ext cx="6553200" cy="2647950"/>
          </a:xfrm>
          <a:prstGeom prst="rect">
            <a:avLst/>
          </a:prstGeom>
          <a:noFill/>
          <a:ln w="9525">
            <a:noFill/>
            <a:miter lim="800000"/>
            <a:headEnd/>
            <a:tailEnd/>
          </a:ln>
          <a:effectLst/>
        </p:spPr>
        <p:txBody>
          <a:bodyPr>
            <a:spAutoFit/>
          </a:bodyPr>
          <a:lstStyle/>
          <a:p>
            <a:pPr marL="363538" indent="-363538">
              <a:buFont typeface="Wingdings" pitchFamily="2" charset="2"/>
              <a:buChar char="ü"/>
            </a:pPr>
            <a:r>
              <a:rPr lang="en-GB"/>
              <a:t>Injection into vein</a:t>
            </a:r>
          </a:p>
          <a:p>
            <a:pPr marL="363538" indent="-363538">
              <a:buFont typeface="Wingdings" pitchFamily="2" charset="2"/>
              <a:buChar char="ü"/>
            </a:pPr>
            <a:r>
              <a:rPr lang="en-GB"/>
              <a:t>Smoking </a:t>
            </a:r>
          </a:p>
          <a:p>
            <a:pPr marL="363538" indent="-363538">
              <a:buFont typeface="Wingdings" pitchFamily="2" charset="2"/>
              <a:buChar char="ü"/>
            </a:pPr>
            <a:r>
              <a:rPr lang="en-GB"/>
              <a:t>Snorted</a:t>
            </a:r>
            <a:endParaRPr lang="el-GR" baseline="-25000">
              <a:cs typeface="Times New Roman" pitchFamily="18" charset="0"/>
            </a:endParaRPr>
          </a:p>
          <a:p>
            <a:pPr marL="363538" indent="-363538">
              <a:buFont typeface="Wingdings" pitchFamily="2" charset="2"/>
              <a:buChar char="ü"/>
            </a:pPr>
            <a:r>
              <a:rPr lang="en-GB"/>
              <a:t>Oral</a:t>
            </a:r>
          </a:p>
          <a:p>
            <a:pPr marL="363538" indent="-363538">
              <a:buFont typeface="Wingdings" pitchFamily="2" charset="2"/>
              <a:buChar char="ü"/>
            </a:pPr>
            <a:endParaRPr lang="en-GB"/>
          </a:p>
          <a:p>
            <a:pPr marL="363538" indent="-363538">
              <a:buFont typeface="Wingdings" pitchFamily="2" charset="2"/>
              <a:buChar char="ü"/>
            </a:pPr>
            <a:r>
              <a:rPr lang="en-GB"/>
              <a:t>Only lipid-loving compounds will gain access to the brain.</a:t>
            </a:r>
          </a:p>
        </p:txBody>
      </p:sp>
      <p:sp>
        <p:nvSpPr>
          <p:cNvPr id="82951" name="Text Box 7"/>
          <p:cNvSpPr txBox="1">
            <a:spLocks noChangeArrowheads="1"/>
          </p:cNvSpPr>
          <p:nvPr/>
        </p:nvSpPr>
        <p:spPr bwMode="auto">
          <a:xfrm>
            <a:off x="2286000" y="4038600"/>
            <a:ext cx="1673225" cy="1552575"/>
          </a:xfrm>
          <a:prstGeom prst="rect">
            <a:avLst/>
          </a:prstGeom>
          <a:noFill/>
          <a:ln w="9525">
            <a:noFill/>
            <a:miter lim="800000"/>
            <a:headEnd/>
            <a:tailEnd/>
          </a:ln>
          <a:effectLst/>
        </p:spPr>
        <p:txBody>
          <a:bodyPr wrap="none">
            <a:spAutoFit/>
          </a:bodyPr>
          <a:lstStyle/>
          <a:p>
            <a:pPr>
              <a:buFont typeface="Wingdings" pitchFamily="2" charset="2"/>
              <a:buChar char="q"/>
            </a:pPr>
            <a:r>
              <a:rPr lang="en-GB"/>
              <a:t>cocaine, </a:t>
            </a:r>
          </a:p>
          <a:p>
            <a:pPr>
              <a:buFont typeface="Wingdings" pitchFamily="2" charset="2"/>
              <a:buChar char="q"/>
            </a:pPr>
            <a:r>
              <a:rPr lang="en-GB"/>
              <a:t>nicotine, </a:t>
            </a:r>
          </a:p>
          <a:p>
            <a:pPr>
              <a:buFont typeface="Wingdings" pitchFamily="2" charset="2"/>
              <a:buChar char="q"/>
            </a:pPr>
            <a:r>
              <a:rPr lang="en-GB"/>
              <a:t>cannabis, </a:t>
            </a:r>
          </a:p>
          <a:p>
            <a:pPr>
              <a:buFont typeface="Wingdings" pitchFamily="2" charset="2"/>
              <a:buChar char="q"/>
            </a:pPr>
            <a:r>
              <a:rPr lang="en-GB"/>
              <a:t>heroin.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cstate="print"/>
          <a:srcRect/>
          <a:stretch>
            <a:fillRect/>
          </a:stretch>
        </p:blipFill>
        <p:spPr bwMode="auto">
          <a:xfrm>
            <a:off x="4191000" y="5791200"/>
            <a:ext cx="4732338" cy="900113"/>
          </a:xfrm>
          <a:prstGeom prst="rect">
            <a:avLst/>
          </a:prstGeom>
          <a:noFill/>
          <a:ln w="9525">
            <a:solidFill>
              <a:schemeClr val="tx1"/>
            </a:solidFill>
            <a:miter lim="800000"/>
            <a:headEnd/>
            <a:tailEnd/>
          </a:ln>
          <a:effectLst/>
        </p:spPr>
      </p:pic>
      <p:pic>
        <p:nvPicPr>
          <p:cNvPr id="83971" name="Picture 3"/>
          <p:cNvPicPr>
            <a:picLocks noChangeAspect="1" noChangeArrowheads="1"/>
          </p:cNvPicPr>
          <p:nvPr/>
        </p:nvPicPr>
        <p:blipFill>
          <a:blip r:embed="rId3" cstate="print"/>
          <a:srcRect/>
          <a:stretch>
            <a:fillRect/>
          </a:stretch>
        </p:blipFill>
        <p:spPr bwMode="auto">
          <a:xfrm>
            <a:off x="1828800" y="914400"/>
            <a:ext cx="5410200" cy="4764088"/>
          </a:xfrm>
          <a:prstGeom prst="rect">
            <a:avLst/>
          </a:prstGeom>
          <a:noFill/>
          <a:ln w="9525">
            <a:noFill/>
            <a:miter lim="800000"/>
            <a:headEnd/>
            <a:tailEnd/>
          </a:ln>
          <a:effectLst/>
        </p:spPr>
      </p:pic>
      <p:sp>
        <p:nvSpPr>
          <p:cNvPr id="83972" name="Text Box 4"/>
          <p:cNvSpPr txBox="1">
            <a:spLocks noChangeArrowheads="1"/>
          </p:cNvSpPr>
          <p:nvPr/>
        </p:nvSpPr>
        <p:spPr bwMode="auto">
          <a:xfrm>
            <a:off x="4419600" y="228600"/>
            <a:ext cx="1265238" cy="457200"/>
          </a:xfrm>
          <a:prstGeom prst="rect">
            <a:avLst/>
          </a:prstGeom>
          <a:noFill/>
          <a:ln w="9525">
            <a:noFill/>
            <a:miter lim="800000"/>
            <a:headEnd/>
            <a:tailEnd/>
          </a:ln>
          <a:effectLst/>
        </p:spPr>
        <p:txBody>
          <a:bodyPr wrap="none">
            <a:spAutoFit/>
          </a:bodyPr>
          <a:lstStyle/>
          <a:p>
            <a:r>
              <a:rPr lang="en-GB" u="sng"/>
              <a:t>Cocaine: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AutoShape 2"/>
          <p:cNvSpPr>
            <a:spLocks noChangeArrowheads="1"/>
          </p:cNvSpPr>
          <p:nvPr/>
        </p:nvSpPr>
        <p:spPr bwMode="auto">
          <a:xfrm>
            <a:off x="152400" y="304800"/>
            <a:ext cx="8763000" cy="5715000"/>
          </a:xfrm>
          <a:prstGeom prst="roundRect">
            <a:avLst>
              <a:gd name="adj" fmla="val 16667"/>
            </a:avLst>
          </a:prstGeom>
          <a:gradFill rotWithShape="1">
            <a:gsLst>
              <a:gs pos="0">
                <a:schemeClr val="folHlink"/>
              </a:gs>
              <a:gs pos="100000">
                <a:schemeClr val="bg1"/>
              </a:gs>
            </a:gsLst>
            <a:lin ang="5400000" scaled="1"/>
          </a:gradFill>
          <a:ln w="9525">
            <a:solidFill>
              <a:schemeClr val="tx1"/>
            </a:solidFill>
            <a:round/>
            <a:headEnd/>
            <a:tailEnd/>
          </a:ln>
          <a:effectLst/>
        </p:spPr>
        <p:txBody>
          <a:bodyPr wrap="none" anchor="ctr"/>
          <a:lstStyle/>
          <a:p>
            <a:pPr algn="ctr"/>
            <a:endParaRPr lang="el-GR">
              <a:cs typeface="Times New Roman" pitchFamily="18" charset="0"/>
            </a:endParaRPr>
          </a:p>
        </p:txBody>
      </p:sp>
      <p:sp>
        <p:nvSpPr>
          <p:cNvPr id="84995" name="Text Box 3"/>
          <p:cNvSpPr txBox="1">
            <a:spLocks noChangeArrowheads="1"/>
          </p:cNvSpPr>
          <p:nvPr/>
        </p:nvSpPr>
        <p:spPr bwMode="auto">
          <a:xfrm>
            <a:off x="1905000" y="533400"/>
            <a:ext cx="4437063" cy="457200"/>
          </a:xfrm>
          <a:prstGeom prst="rect">
            <a:avLst/>
          </a:prstGeom>
          <a:noFill/>
          <a:ln w="9525">
            <a:noFill/>
            <a:miter lim="800000"/>
            <a:headEnd/>
            <a:tailEnd/>
          </a:ln>
          <a:effectLst/>
        </p:spPr>
        <p:txBody>
          <a:bodyPr wrap="none">
            <a:spAutoFit/>
          </a:bodyPr>
          <a:lstStyle/>
          <a:p>
            <a:r>
              <a:rPr lang="en-GB"/>
              <a:t>Routes of Administration: Cocaine</a:t>
            </a:r>
          </a:p>
        </p:txBody>
      </p:sp>
      <p:sp>
        <p:nvSpPr>
          <p:cNvPr id="84996" name="Line 4"/>
          <p:cNvSpPr>
            <a:spLocks noChangeShapeType="1"/>
          </p:cNvSpPr>
          <p:nvPr/>
        </p:nvSpPr>
        <p:spPr bwMode="auto">
          <a:xfrm>
            <a:off x="152400" y="1066800"/>
            <a:ext cx="8763000" cy="0"/>
          </a:xfrm>
          <a:prstGeom prst="line">
            <a:avLst/>
          </a:prstGeom>
          <a:noFill/>
          <a:ln w="9525">
            <a:solidFill>
              <a:schemeClr val="tx1"/>
            </a:solidFill>
            <a:round/>
            <a:headEnd/>
            <a:tailEnd/>
          </a:ln>
          <a:effectLst/>
        </p:spPr>
        <p:txBody>
          <a:bodyPr/>
          <a:lstStyle/>
          <a:p>
            <a:endParaRPr lang="en-GB"/>
          </a:p>
        </p:txBody>
      </p:sp>
      <p:sp>
        <p:nvSpPr>
          <p:cNvPr id="84997" name="Text Box 5"/>
          <p:cNvSpPr txBox="1">
            <a:spLocks noChangeArrowheads="1"/>
          </p:cNvSpPr>
          <p:nvPr/>
        </p:nvSpPr>
        <p:spPr bwMode="auto">
          <a:xfrm>
            <a:off x="381000" y="1295400"/>
            <a:ext cx="8305800" cy="1938992"/>
          </a:xfrm>
          <a:prstGeom prst="rect">
            <a:avLst/>
          </a:prstGeom>
          <a:noFill/>
          <a:ln w="9525">
            <a:noFill/>
            <a:miter lim="800000"/>
            <a:headEnd/>
            <a:tailEnd/>
          </a:ln>
          <a:effectLst/>
        </p:spPr>
        <p:txBody>
          <a:bodyPr>
            <a:spAutoFit/>
          </a:bodyPr>
          <a:lstStyle/>
          <a:p>
            <a:pPr marL="363538" indent="-363538">
              <a:buFont typeface="Wingdings" pitchFamily="2" charset="2"/>
              <a:buChar char="ü"/>
            </a:pPr>
            <a:r>
              <a:rPr lang="en-GB" dirty="0"/>
              <a:t>Ionized form (salt) cannot be smoked because it is not stable at high temperatures and does not vaporize.</a:t>
            </a:r>
          </a:p>
          <a:p>
            <a:pPr marL="363538" indent="-363538">
              <a:buFont typeface="Wingdings" pitchFamily="2" charset="2"/>
              <a:buChar char="ü"/>
            </a:pPr>
            <a:endParaRPr lang="en-GB" dirty="0"/>
          </a:p>
          <a:p>
            <a:pPr marL="363538" indent="-363538">
              <a:buFont typeface="Wingdings" pitchFamily="2" charset="2"/>
              <a:buChar char="ü"/>
            </a:pPr>
            <a:r>
              <a:rPr lang="en-GB" dirty="0"/>
              <a:t>The </a:t>
            </a:r>
            <a:r>
              <a:rPr lang="en-GB" dirty="0" smtClean="0"/>
              <a:t>un-ionized </a:t>
            </a:r>
            <a:r>
              <a:rPr lang="en-GB" dirty="0"/>
              <a:t>form (free base) is volatile at high temperature and can be smoked. </a:t>
            </a:r>
          </a:p>
        </p:txBody>
      </p:sp>
      <p:sp>
        <p:nvSpPr>
          <p:cNvPr id="84998" name="Text Box 6"/>
          <p:cNvSpPr txBox="1">
            <a:spLocks noChangeArrowheads="1"/>
          </p:cNvSpPr>
          <p:nvPr/>
        </p:nvSpPr>
        <p:spPr bwMode="auto">
          <a:xfrm>
            <a:off x="1143000" y="3352800"/>
            <a:ext cx="7162800" cy="2647950"/>
          </a:xfrm>
          <a:prstGeom prst="rect">
            <a:avLst/>
          </a:prstGeom>
          <a:noFill/>
          <a:ln w="9525">
            <a:noFill/>
            <a:miter lim="800000"/>
            <a:headEnd/>
            <a:tailEnd/>
          </a:ln>
          <a:effectLst/>
        </p:spPr>
        <p:txBody>
          <a:bodyPr>
            <a:spAutoFit/>
          </a:bodyPr>
          <a:lstStyle/>
          <a:p>
            <a:pPr marL="363538" indent="-363538">
              <a:buFont typeface="Wingdings" pitchFamily="2" charset="2"/>
              <a:buChar char="q"/>
            </a:pPr>
            <a:r>
              <a:rPr lang="en-GB"/>
              <a:t>Free base is made by mixing the hydrochloride salt of cocaine with baking soda. </a:t>
            </a:r>
          </a:p>
          <a:p>
            <a:pPr marL="363538" indent="-363538">
              <a:buFont typeface="Wingdings" pitchFamily="2" charset="2"/>
              <a:buChar char="q"/>
            </a:pPr>
            <a:r>
              <a:rPr lang="en-GB"/>
              <a:t>When the liquid mixture is evaporated, the solid can be crushed and heated up.</a:t>
            </a:r>
          </a:p>
          <a:p>
            <a:pPr marL="363538" indent="-363538">
              <a:buFont typeface="Wingdings" pitchFamily="2" charset="2"/>
              <a:buChar char="q"/>
            </a:pPr>
            <a:r>
              <a:rPr lang="en-GB"/>
              <a:t>This is ‘CRACK’ cocaine.</a:t>
            </a:r>
          </a:p>
          <a:p>
            <a:pPr marL="363538" indent="-363538">
              <a:buFont typeface="Wingdings" pitchFamily="2" charset="2"/>
              <a:buChar char="q"/>
            </a:pPr>
            <a:r>
              <a:rPr lang="en-GB"/>
              <a:t>Free base of heroin or amphetamine (‘ice’, ‘crystal meth’) are made in the same way</a:t>
            </a:r>
          </a:p>
        </p:txBody>
      </p:sp>
      <p:pic>
        <p:nvPicPr>
          <p:cNvPr id="84999" name="Picture 7"/>
          <p:cNvPicPr>
            <a:picLocks noChangeAspect="1" noChangeArrowheads="1"/>
          </p:cNvPicPr>
          <p:nvPr/>
        </p:nvPicPr>
        <p:blipFill>
          <a:blip r:embed="rId2" cstate="print"/>
          <a:srcRect/>
          <a:stretch>
            <a:fillRect/>
          </a:stretch>
        </p:blipFill>
        <p:spPr bwMode="auto">
          <a:xfrm>
            <a:off x="5181600" y="6103938"/>
            <a:ext cx="3962400" cy="754062"/>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srcRect/>
          <a:stretch>
            <a:fillRect/>
          </a:stretch>
        </p:blipFill>
        <p:spPr bwMode="auto">
          <a:xfrm>
            <a:off x="4191000" y="5791200"/>
            <a:ext cx="4732338" cy="900113"/>
          </a:xfrm>
          <a:prstGeom prst="rect">
            <a:avLst/>
          </a:prstGeom>
          <a:noFill/>
          <a:ln w="9525">
            <a:solidFill>
              <a:schemeClr val="tx1"/>
            </a:solidFill>
            <a:miter lim="800000"/>
            <a:headEnd/>
            <a:tailEnd/>
          </a:ln>
          <a:effectLst/>
        </p:spPr>
      </p:pic>
      <p:sp>
        <p:nvSpPr>
          <p:cNvPr id="86019" name="AutoShape 3"/>
          <p:cNvSpPr>
            <a:spLocks noChangeArrowheads="1"/>
          </p:cNvSpPr>
          <p:nvPr/>
        </p:nvSpPr>
        <p:spPr bwMode="auto">
          <a:xfrm>
            <a:off x="304800" y="228600"/>
            <a:ext cx="8686800" cy="5334000"/>
          </a:xfrm>
          <a:prstGeom prst="roundRect">
            <a:avLst>
              <a:gd name="adj" fmla="val 16667"/>
            </a:avLst>
          </a:prstGeom>
          <a:gradFill rotWithShape="1">
            <a:gsLst>
              <a:gs pos="0">
                <a:schemeClr val="folHlink"/>
              </a:gs>
              <a:gs pos="100000">
                <a:schemeClr val="bg1"/>
              </a:gs>
            </a:gsLst>
            <a:lin ang="5400000" scaled="1"/>
          </a:gradFill>
          <a:ln w="9525">
            <a:solidFill>
              <a:schemeClr val="tx1"/>
            </a:solidFill>
            <a:round/>
            <a:headEnd/>
            <a:tailEnd/>
          </a:ln>
          <a:effectLst/>
        </p:spPr>
        <p:txBody>
          <a:bodyPr wrap="none" anchor="ctr"/>
          <a:lstStyle/>
          <a:p>
            <a:pPr algn="ctr"/>
            <a:endParaRPr lang="el-GR">
              <a:cs typeface="Times New Roman" pitchFamily="18" charset="0"/>
            </a:endParaRPr>
          </a:p>
        </p:txBody>
      </p:sp>
      <p:sp>
        <p:nvSpPr>
          <p:cNvPr id="86020" name="Text Box 4"/>
          <p:cNvSpPr txBox="1">
            <a:spLocks noChangeArrowheads="1"/>
          </p:cNvSpPr>
          <p:nvPr/>
        </p:nvSpPr>
        <p:spPr bwMode="auto">
          <a:xfrm>
            <a:off x="2057400" y="381000"/>
            <a:ext cx="4767263" cy="457200"/>
          </a:xfrm>
          <a:prstGeom prst="rect">
            <a:avLst/>
          </a:prstGeom>
          <a:noFill/>
          <a:ln w="9525">
            <a:noFill/>
            <a:miter lim="800000"/>
            <a:headEnd/>
            <a:tailEnd/>
          </a:ln>
          <a:effectLst/>
        </p:spPr>
        <p:txBody>
          <a:bodyPr wrap="none">
            <a:spAutoFit/>
          </a:bodyPr>
          <a:lstStyle/>
          <a:p>
            <a:r>
              <a:rPr lang="en-GB"/>
              <a:t>Routes of Administration of Cocaine:</a:t>
            </a:r>
          </a:p>
        </p:txBody>
      </p:sp>
      <p:sp>
        <p:nvSpPr>
          <p:cNvPr id="86021" name="Line 5"/>
          <p:cNvSpPr>
            <a:spLocks noChangeShapeType="1"/>
          </p:cNvSpPr>
          <p:nvPr/>
        </p:nvSpPr>
        <p:spPr bwMode="auto">
          <a:xfrm>
            <a:off x="304800" y="914400"/>
            <a:ext cx="8610600" cy="0"/>
          </a:xfrm>
          <a:prstGeom prst="line">
            <a:avLst/>
          </a:prstGeom>
          <a:noFill/>
          <a:ln w="9525">
            <a:solidFill>
              <a:schemeClr val="tx1"/>
            </a:solidFill>
            <a:round/>
            <a:headEnd/>
            <a:tailEnd/>
          </a:ln>
          <a:effectLst/>
        </p:spPr>
        <p:txBody>
          <a:bodyPr/>
          <a:lstStyle/>
          <a:p>
            <a:endParaRPr lang="en-GB"/>
          </a:p>
        </p:txBody>
      </p:sp>
      <p:sp>
        <p:nvSpPr>
          <p:cNvPr id="86022" name="Text Box 6"/>
          <p:cNvSpPr txBox="1">
            <a:spLocks noChangeArrowheads="1"/>
          </p:cNvSpPr>
          <p:nvPr/>
        </p:nvSpPr>
        <p:spPr bwMode="auto">
          <a:xfrm>
            <a:off x="533400" y="1066800"/>
            <a:ext cx="6858000" cy="457200"/>
          </a:xfrm>
          <a:prstGeom prst="rect">
            <a:avLst/>
          </a:prstGeom>
          <a:noFill/>
          <a:ln w="9525">
            <a:noFill/>
            <a:miter lim="800000"/>
            <a:headEnd/>
            <a:tailEnd/>
          </a:ln>
          <a:effectLst/>
        </p:spPr>
        <p:txBody>
          <a:bodyPr>
            <a:spAutoFit/>
          </a:bodyPr>
          <a:lstStyle/>
          <a:p>
            <a:pPr marL="363538" indent="-363538">
              <a:buFont typeface="Wingdings" pitchFamily="2" charset="2"/>
              <a:buChar char="Ø"/>
            </a:pPr>
            <a:r>
              <a:rPr lang="en-GB"/>
              <a:t>Smoking (crack cocaine):</a:t>
            </a:r>
          </a:p>
        </p:txBody>
      </p:sp>
      <p:sp>
        <p:nvSpPr>
          <p:cNvPr id="86023" name="Text Box 7"/>
          <p:cNvSpPr txBox="1">
            <a:spLocks noChangeArrowheads="1"/>
          </p:cNvSpPr>
          <p:nvPr/>
        </p:nvSpPr>
        <p:spPr bwMode="auto">
          <a:xfrm>
            <a:off x="1143000" y="1524000"/>
            <a:ext cx="5232400" cy="1552575"/>
          </a:xfrm>
          <a:prstGeom prst="rect">
            <a:avLst/>
          </a:prstGeom>
          <a:noFill/>
          <a:ln w="9525">
            <a:noFill/>
            <a:miter lim="800000"/>
            <a:headEnd/>
            <a:tailEnd/>
          </a:ln>
          <a:effectLst/>
        </p:spPr>
        <p:txBody>
          <a:bodyPr wrap="none">
            <a:spAutoFit/>
          </a:bodyPr>
          <a:lstStyle/>
          <a:p>
            <a:pPr marL="363538" indent="-363538">
              <a:buFont typeface="Wingdings" pitchFamily="2" charset="2"/>
              <a:buChar char="q"/>
            </a:pPr>
            <a:r>
              <a:rPr lang="en-GB"/>
              <a:t>very rapid effects</a:t>
            </a:r>
          </a:p>
          <a:p>
            <a:pPr marL="363538" indent="-363538">
              <a:buFont typeface="Wingdings" pitchFamily="2" charset="2"/>
              <a:buChar char="q"/>
            </a:pPr>
            <a:r>
              <a:rPr lang="en-GB"/>
              <a:t>maximum high</a:t>
            </a:r>
          </a:p>
          <a:p>
            <a:pPr marL="363538" indent="-363538">
              <a:buFont typeface="Wingdings" pitchFamily="2" charset="2"/>
              <a:buChar char="q"/>
            </a:pPr>
            <a:r>
              <a:rPr lang="en-GB"/>
              <a:t>short lived</a:t>
            </a:r>
          </a:p>
          <a:p>
            <a:pPr marL="363538" indent="-363538">
              <a:buFont typeface="Wingdings" pitchFamily="2" charset="2"/>
              <a:buChar char="q"/>
            </a:pPr>
            <a:r>
              <a:rPr lang="en-GB"/>
              <a:t>experience a ‘crash’ so repeat process.</a:t>
            </a:r>
          </a:p>
        </p:txBody>
      </p:sp>
      <p:sp>
        <p:nvSpPr>
          <p:cNvPr id="86024" name="Text Box 8"/>
          <p:cNvSpPr txBox="1">
            <a:spLocks noChangeArrowheads="1"/>
          </p:cNvSpPr>
          <p:nvPr/>
        </p:nvSpPr>
        <p:spPr bwMode="auto">
          <a:xfrm>
            <a:off x="585788" y="3209925"/>
            <a:ext cx="6858000" cy="457200"/>
          </a:xfrm>
          <a:prstGeom prst="rect">
            <a:avLst/>
          </a:prstGeom>
          <a:noFill/>
          <a:ln w="9525">
            <a:noFill/>
            <a:miter lim="800000"/>
            <a:headEnd/>
            <a:tailEnd/>
          </a:ln>
          <a:effectLst/>
        </p:spPr>
        <p:txBody>
          <a:bodyPr>
            <a:spAutoFit/>
          </a:bodyPr>
          <a:lstStyle/>
          <a:p>
            <a:pPr marL="363538" indent="-363538">
              <a:buFont typeface="Wingdings" pitchFamily="2" charset="2"/>
              <a:buChar char="Ø"/>
            </a:pPr>
            <a:r>
              <a:rPr lang="en-GB"/>
              <a:t>Snorted</a:t>
            </a:r>
          </a:p>
        </p:txBody>
      </p:sp>
      <p:sp>
        <p:nvSpPr>
          <p:cNvPr id="86025" name="Text Box 9"/>
          <p:cNvSpPr txBox="1">
            <a:spLocks noChangeArrowheads="1"/>
          </p:cNvSpPr>
          <p:nvPr/>
        </p:nvSpPr>
        <p:spPr bwMode="auto">
          <a:xfrm>
            <a:off x="1219200" y="3657600"/>
            <a:ext cx="5715000" cy="1917700"/>
          </a:xfrm>
          <a:prstGeom prst="rect">
            <a:avLst/>
          </a:prstGeom>
          <a:noFill/>
          <a:ln w="9525">
            <a:noFill/>
            <a:miter lim="800000"/>
            <a:headEnd/>
            <a:tailEnd/>
          </a:ln>
          <a:effectLst/>
        </p:spPr>
        <p:txBody>
          <a:bodyPr>
            <a:spAutoFit/>
          </a:bodyPr>
          <a:lstStyle/>
          <a:p>
            <a:pPr marL="363538" indent="-363538">
              <a:buFont typeface="Wingdings" pitchFamily="2" charset="2"/>
              <a:buChar char="q"/>
            </a:pPr>
            <a:r>
              <a:rPr lang="en-GB"/>
              <a:t>reaches brain more slowly – passes through the circulation first</a:t>
            </a:r>
          </a:p>
          <a:p>
            <a:pPr marL="363538" indent="-363538">
              <a:buFont typeface="Wingdings" pitchFamily="2" charset="2"/>
              <a:buChar char="q"/>
            </a:pPr>
            <a:r>
              <a:rPr lang="en-GB"/>
              <a:t>less high</a:t>
            </a:r>
          </a:p>
          <a:p>
            <a:pPr marL="363538" indent="-363538">
              <a:buFont typeface="Wingdings" pitchFamily="2" charset="2"/>
              <a:buChar char="q"/>
            </a:pPr>
            <a:r>
              <a:rPr lang="en-GB"/>
              <a:t>longer lived</a:t>
            </a:r>
          </a:p>
          <a:p>
            <a:pPr marL="363538" indent="-363538">
              <a:buFont typeface="Wingdings" pitchFamily="2" charset="2"/>
              <a:buChar char="q"/>
            </a:pPr>
            <a:r>
              <a:rPr lang="en-GB"/>
              <a:t>less addictive</a:t>
            </a:r>
          </a:p>
        </p:txBody>
      </p:sp>
      <p:pic>
        <p:nvPicPr>
          <p:cNvPr id="86026" name="Picture 10" descr="cocaine-powder-crack-picture"/>
          <p:cNvPicPr>
            <a:picLocks noChangeAspect="1" noChangeArrowheads="1"/>
          </p:cNvPicPr>
          <p:nvPr/>
        </p:nvPicPr>
        <p:blipFill>
          <a:blip r:embed="rId3" cstate="print"/>
          <a:srcRect/>
          <a:stretch>
            <a:fillRect/>
          </a:stretch>
        </p:blipFill>
        <p:spPr bwMode="auto">
          <a:xfrm>
            <a:off x="6248400" y="1838325"/>
            <a:ext cx="2667000" cy="239395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cstate="print"/>
          <a:srcRect/>
          <a:stretch>
            <a:fillRect/>
          </a:stretch>
        </p:blipFill>
        <p:spPr bwMode="auto">
          <a:xfrm>
            <a:off x="4191000" y="5791200"/>
            <a:ext cx="4732338" cy="900113"/>
          </a:xfrm>
          <a:prstGeom prst="rect">
            <a:avLst/>
          </a:prstGeom>
          <a:noFill/>
          <a:ln w="9525">
            <a:solidFill>
              <a:schemeClr val="tx1"/>
            </a:solidFill>
            <a:miter lim="800000"/>
            <a:headEnd/>
            <a:tailEnd/>
          </a:ln>
          <a:effectLst/>
        </p:spPr>
      </p:pic>
      <p:pic>
        <p:nvPicPr>
          <p:cNvPr id="87043" name="Picture 3"/>
          <p:cNvPicPr>
            <a:picLocks noChangeAspect="1" noChangeArrowheads="1"/>
          </p:cNvPicPr>
          <p:nvPr/>
        </p:nvPicPr>
        <p:blipFill>
          <a:blip r:embed="rId3" cstate="print"/>
          <a:srcRect/>
          <a:stretch>
            <a:fillRect/>
          </a:stretch>
        </p:blipFill>
        <p:spPr bwMode="auto">
          <a:xfrm>
            <a:off x="381000" y="1295400"/>
            <a:ext cx="8458200" cy="3851275"/>
          </a:xfrm>
          <a:prstGeom prst="rect">
            <a:avLst/>
          </a:prstGeom>
          <a:noFill/>
          <a:ln w="9525">
            <a:solidFill>
              <a:schemeClr val="tx1"/>
            </a:solidFill>
            <a:miter lim="800000"/>
            <a:headEnd/>
            <a:tailEnd/>
          </a:ln>
          <a:effectLst/>
        </p:spPr>
      </p:pic>
      <p:sp>
        <p:nvSpPr>
          <p:cNvPr id="87044" name="Text Box 4"/>
          <p:cNvSpPr txBox="1">
            <a:spLocks noChangeArrowheads="1"/>
          </p:cNvSpPr>
          <p:nvPr/>
        </p:nvSpPr>
        <p:spPr bwMode="auto">
          <a:xfrm>
            <a:off x="685800" y="304800"/>
            <a:ext cx="7912100" cy="822325"/>
          </a:xfrm>
          <a:prstGeom prst="rect">
            <a:avLst/>
          </a:prstGeom>
          <a:noFill/>
          <a:ln w="9525">
            <a:noFill/>
            <a:miter lim="800000"/>
            <a:headEnd/>
            <a:tailEnd/>
          </a:ln>
          <a:effectLst/>
        </p:spPr>
        <p:txBody>
          <a:bodyPr wrap="none">
            <a:spAutoFit/>
          </a:bodyPr>
          <a:lstStyle/>
          <a:p>
            <a:pPr algn="ctr"/>
            <a:r>
              <a:rPr lang="en-GB" u="sng"/>
              <a:t>Relationship between the Routes of Administration of Cocaine </a:t>
            </a:r>
          </a:p>
          <a:p>
            <a:pPr algn="ctr"/>
            <a:r>
              <a:rPr lang="en-GB" u="sng"/>
              <a:t>and the Euphoric Effects: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AutoShape 2"/>
          <p:cNvSpPr>
            <a:spLocks noChangeArrowheads="1"/>
          </p:cNvSpPr>
          <p:nvPr/>
        </p:nvSpPr>
        <p:spPr bwMode="auto">
          <a:xfrm>
            <a:off x="4343400" y="2971800"/>
            <a:ext cx="4572000" cy="3886200"/>
          </a:xfrm>
          <a:prstGeom prst="irregularSeal1">
            <a:avLst/>
          </a:prstGeom>
          <a:gradFill rotWithShape="1">
            <a:gsLst>
              <a:gs pos="0">
                <a:schemeClr val="folHlink"/>
              </a:gs>
              <a:gs pos="100000">
                <a:schemeClr val="bg1"/>
              </a:gs>
            </a:gsLst>
            <a:lin ang="5400000" scaled="1"/>
          </a:gradFill>
          <a:ln w="9525" algn="ctr">
            <a:solidFill>
              <a:schemeClr val="tx1"/>
            </a:solidFill>
            <a:miter lim="800000"/>
            <a:headEnd/>
            <a:tailEnd/>
          </a:ln>
          <a:effectLst/>
        </p:spPr>
        <p:txBody>
          <a:bodyPr wrap="none" anchor="ctr"/>
          <a:lstStyle/>
          <a:p>
            <a:endParaRPr lang="en-GB"/>
          </a:p>
        </p:txBody>
      </p:sp>
      <p:pic>
        <p:nvPicPr>
          <p:cNvPr id="88067" name="Picture 3" descr="cocaine-powder-crack-picture"/>
          <p:cNvPicPr>
            <a:picLocks noChangeAspect="1" noChangeArrowheads="1"/>
          </p:cNvPicPr>
          <p:nvPr/>
        </p:nvPicPr>
        <p:blipFill>
          <a:blip r:embed="rId2" cstate="print"/>
          <a:srcRect/>
          <a:stretch>
            <a:fillRect/>
          </a:stretch>
        </p:blipFill>
        <p:spPr bwMode="auto">
          <a:xfrm>
            <a:off x="6096000" y="533400"/>
            <a:ext cx="2667000" cy="2393950"/>
          </a:xfrm>
          <a:prstGeom prst="rect">
            <a:avLst/>
          </a:prstGeom>
          <a:noFill/>
          <a:ln w="9525">
            <a:solidFill>
              <a:schemeClr val="tx1"/>
            </a:solidFill>
            <a:miter lim="800000"/>
            <a:headEnd/>
            <a:tailEnd/>
          </a:ln>
        </p:spPr>
      </p:pic>
      <p:sp>
        <p:nvSpPr>
          <p:cNvPr id="88068" name="Rectangle 4"/>
          <p:cNvSpPr>
            <a:spLocks noChangeArrowheads="1"/>
          </p:cNvSpPr>
          <p:nvPr/>
        </p:nvSpPr>
        <p:spPr bwMode="auto">
          <a:xfrm>
            <a:off x="304800" y="381000"/>
            <a:ext cx="5181600" cy="1373188"/>
          </a:xfrm>
          <a:prstGeom prst="rect">
            <a:avLst/>
          </a:prstGeom>
          <a:noFill/>
          <a:ln w="9525">
            <a:noFill/>
            <a:miter lim="800000"/>
            <a:headEnd/>
            <a:tailEnd/>
          </a:ln>
          <a:effectLst/>
        </p:spPr>
        <p:txBody>
          <a:bodyPr anchor="ctr">
            <a:spAutoFit/>
          </a:bodyPr>
          <a:lstStyle/>
          <a:p>
            <a:r>
              <a:rPr lang="en-US" sz="2800" i="1"/>
              <a:t>‘Finally, Some Relief for Double-Standard and Insane Drug Sentencing for Baking Soda’</a:t>
            </a:r>
          </a:p>
        </p:txBody>
      </p:sp>
      <p:pic>
        <p:nvPicPr>
          <p:cNvPr id="88069" name="Picture 5" descr="carpediem1821"/>
          <p:cNvPicPr>
            <a:picLocks noChangeAspect="1" noChangeArrowheads="1"/>
          </p:cNvPicPr>
          <p:nvPr/>
        </p:nvPicPr>
        <p:blipFill>
          <a:blip r:embed="rId3" cstate="print"/>
          <a:srcRect/>
          <a:stretch>
            <a:fillRect/>
          </a:stretch>
        </p:blipFill>
        <p:spPr bwMode="auto">
          <a:xfrm>
            <a:off x="152400" y="2590800"/>
            <a:ext cx="4191000" cy="3332163"/>
          </a:xfrm>
          <a:prstGeom prst="rect">
            <a:avLst/>
          </a:prstGeom>
          <a:noFill/>
          <a:ln w="9525">
            <a:solidFill>
              <a:schemeClr val="tx1"/>
            </a:solidFill>
            <a:miter lim="800000"/>
            <a:headEnd/>
            <a:tailEnd/>
          </a:ln>
        </p:spPr>
      </p:pic>
      <p:sp>
        <p:nvSpPr>
          <p:cNvPr id="88070" name="Text Box 6"/>
          <p:cNvSpPr txBox="1">
            <a:spLocks noChangeArrowheads="1"/>
          </p:cNvSpPr>
          <p:nvPr/>
        </p:nvSpPr>
        <p:spPr bwMode="auto">
          <a:xfrm>
            <a:off x="1447800" y="1905000"/>
            <a:ext cx="4219575" cy="457200"/>
          </a:xfrm>
          <a:prstGeom prst="rect">
            <a:avLst/>
          </a:prstGeom>
          <a:noFill/>
          <a:ln w="9525">
            <a:noFill/>
            <a:miter lim="800000"/>
            <a:headEnd/>
            <a:tailEnd/>
          </a:ln>
          <a:effectLst/>
        </p:spPr>
        <p:txBody>
          <a:bodyPr wrap="none">
            <a:spAutoFit/>
          </a:bodyPr>
          <a:lstStyle/>
          <a:p>
            <a:r>
              <a:rPr lang="en-GB"/>
              <a:t>From Economist Blog Dec 2007.</a:t>
            </a:r>
          </a:p>
        </p:txBody>
      </p:sp>
      <p:sp>
        <p:nvSpPr>
          <p:cNvPr id="88071" name="Text Box 7"/>
          <p:cNvSpPr txBox="1">
            <a:spLocks noChangeArrowheads="1"/>
          </p:cNvSpPr>
          <p:nvPr/>
        </p:nvSpPr>
        <p:spPr bwMode="auto">
          <a:xfrm>
            <a:off x="5105400" y="4191000"/>
            <a:ext cx="3048000" cy="1187450"/>
          </a:xfrm>
          <a:prstGeom prst="rect">
            <a:avLst/>
          </a:prstGeom>
          <a:noFill/>
          <a:ln w="9525">
            <a:noFill/>
            <a:miter lim="800000"/>
            <a:headEnd/>
            <a:tailEnd/>
          </a:ln>
          <a:effectLst/>
        </p:spPr>
        <p:txBody>
          <a:bodyPr>
            <a:spAutoFit/>
          </a:bodyPr>
          <a:lstStyle/>
          <a:p>
            <a:pPr algn="ctr"/>
            <a:r>
              <a:rPr lang="en-GB"/>
              <a:t>But is the only difference the ‘baking soda’??</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066800" y="838200"/>
            <a:ext cx="7772400" cy="914400"/>
          </a:xfrm>
        </p:spPr>
        <p:txBody>
          <a:bodyPr/>
          <a:lstStyle/>
          <a:p>
            <a:r>
              <a:rPr lang="en-US"/>
              <a:t>Pharmacologic Agents</a:t>
            </a:r>
          </a:p>
        </p:txBody>
      </p:sp>
      <p:sp>
        <p:nvSpPr>
          <p:cNvPr id="126979" name="Rectangle 3"/>
          <p:cNvSpPr>
            <a:spLocks noGrp="1" noChangeArrowheads="1"/>
          </p:cNvSpPr>
          <p:nvPr>
            <p:ph type="body" idx="1"/>
          </p:nvPr>
        </p:nvSpPr>
        <p:spPr>
          <a:xfrm>
            <a:off x="914400" y="1905000"/>
            <a:ext cx="7772400" cy="4343400"/>
          </a:xfrm>
        </p:spPr>
        <p:txBody>
          <a:bodyPr/>
          <a:lstStyle/>
          <a:p>
            <a:r>
              <a:rPr lang="en-US" dirty="0"/>
              <a:t>IOC-banned substance categories</a:t>
            </a:r>
          </a:p>
          <a:p>
            <a:pPr lvl="1"/>
            <a:r>
              <a:rPr lang="en-US" dirty="0"/>
              <a:t>Stimulants</a:t>
            </a:r>
          </a:p>
          <a:p>
            <a:pPr lvl="1"/>
            <a:r>
              <a:rPr lang="en-US" dirty="0"/>
              <a:t>Narcotic analgesics</a:t>
            </a:r>
          </a:p>
          <a:p>
            <a:pPr lvl="1"/>
            <a:r>
              <a:rPr lang="en-US" dirty="0"/>
              <a:t>Androgenic-anabolic steroids</a:t>
            </a:r>
          </a:p>
          <a:p>
            <a:pPr lvl="1"/>
            <a:r>
              <a:rPr lang="en-US" dirty="0">
                <a:solidFill>
                  <a:srgbClr val="CC0000"/>
                </a:solidFill>
                <a:sym typeface="Symbol" pitchFamily="18" charset="2"/>
              </a:rPr>
              <a:t>-Blockers</a:t>
            </a:r>
          </a:p>
          <a:p>
            <a:pPr lvl="1"/>
            <a:r>
              <a:rPr lang="en-US" dirty="0">
                <a:sym typeface="Symbol" pitchFamily="18" charset="2"/>
              </a:rPr>
              <a:t>Diuretics</a:t>
            </a:r>
          </a:p>
          <a:p>
            <a:pPr lvl="1"/>
            <a:r>
              <a:rPr lang="en-US" dirty="0">
                <a:sym typeface="Symbol" pitchFamily="18" charset="2"/>
              </a:rPr>
              <a:t>Peptide hormones and analogs</a:t>
            </a:r>
          </a:p>
          <a:p>
            <a:pPr lvl="1"/>
            <a:r>
              <a:rPr lang="en-US" dirty="0">
                <a:sym typeface="Symbol" pitchFamily="18" charset="2"/>
              </a:rPr>
              <a:t>Substances that alter urine sample integrity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4" name="AutoShape 2"/>
          <p:cNvSpPr>
            <a:spLocks noChangeArrowheads="1"/>
          </p:cNvSpPr>
          <p:nvPr/>
        </p:nvSpPr>
        <p:spPr bwMode="auto">
          <a:xfrm rot="16200000">
            <a:off x="7315200" y="2667000"/>
            <a:ext cx="914400" cy="609600"/>
          </a:xfrm>
          <a:prstGeom prst="flowChartOnlineStorage">
            <a:avLst/>
          </a:prstGeom>
          <a:gradFill rotWithShape="1">
            <a:gsLst>
              <a:gs pos="0">
                <a:srgbClr val="FF5050"/>
              </a:gs>
              <a:gs pos="100000">
                <a:srgbClr val="FF5050">
                  <a:gamma/>
                  <a:shade val="46275"/>
                  <a:invGamma/>
                </a:srgbClr>
              </a:gs>
            </a:gsLst>
            <a:lin ang="5400000" scaled="1"/>
          </a:gradFill>
          <a:ln w="9525">
            <a:solidFill>
              <a:schemeClr val="tx1"/>
            </a:solidFill>
            <a:miter lim="800000"/>
            <a:headEnd/>
            <a:tailEnd/>
          </a:ln>
          <a:effectLst/>
        </p:spPr>
        <p:txBody>
          <a:bodyPr vert="eaVert" wrap="none" anchor="ctr"/>
          <a:lstStyle/>
          <a:p>
            <a:pPr algn="ctr"/>
            <a:r>
              <a:rPr lang="el-GR">
                <a:cs typeface="Times New Roman" pitchFamily="18" charset="0"/>
              </a:rPr>
              <a:t>β</a:t>
            </a:r>
            <a:r>
              <a:rPr lang="en-GB" baseline="-25000">
                <a:cs typeface="Times New Roman" pitchFamily="18" charset="0"/>
              </a:rPr>
              <a:t>2</a:t>
            </a:r>
            <a:endParaRPr lang="el-GR" baseline="-25000">
              <a:cs typeface="Times New Roman" pitchFamily="18" charset="0"/>
            </a:endParaRPr>
          </a:p>
        </p:txBody>
      </p:sp>
      <p:sp>
        <p:nvSpPr>
          <p:cNvPr id="95235" name="AutoShape 3"/>
          <p:cNvSpPr>
            <a:spLocks noChangeArrowheads="1"/>
          </p:cNvSpPr>
          <p:nvPr/>
        </p:nvSpPr>
        <p:spPr bwMode="auto">
          <a:xfrm rot="16200000">
            <a:off x="762000" y="2667000"/>
            <a:ext cx="914400" cy="609600"/>
          </a:xfrm>
          <a:prstGeom prst="flowChartOnlineStorage">
            <a:avLst/>
          </a:prstGeom>
          <a:gradFill rotWithShape="1">
            <a:gsLst>
              <a:gs pos="0">
                <a:schemeClr val="accent2"/>
              </a:gs>
              <a:gs pos="50000">
                <a:schemeClr val="accent2">
                  <a:gamma/>
                  <a:shade val="46275"/>
                  <a:invGamma/>
                </a:schemeClr>
              </a:gs>
              <a:gs pos="100000">
                <a:schemeClr val="accent2"/>
              </a:gs>
            </a:gsLst>
            <a:lin ang="0" scaled="1"/>
          </a:gradFill>
          <a:ln w="9525">
            <a:solidFill>
              <a:schemeClr val="tx1"/>
            </a:solidFill>
            <a:miter lim="800000"/>
            <a:headEnd/>
            <a:tailEnd/>
          </a:ln>
          <a:effectLst/>
        </p:spPr>
        <p:txBody>
          <a:bodyPr vert="eaVert" wrap="none" anchor="ctr"/>
          <a:lstStyle/>
          <a:p>
            <a:pPr algn="ctr"/>
            <a:r>
              <a:rPr lang="el-GR">
                <a:solidFill>
                  <a:schemeClr val="bg1"/>
                </a:solidFill>
                <a:cs typeface="Times New Roman" pitchFamily="18" charset="0"/>
              </a:rPr>
              <a:t>α</a:t>
            </a:r>
            <a:r>
              <a:rPr lang="en-GB" baseline="-25000">
                <a:solidFill>
                  <a:schemeClr val="bg1"/>
                </a:solidFill>
                <a:cs typeface="Times New Roman" pitchFamily="18" charset="0"/>
              </a:rPr>
              <a:t>1</a:t>
            </a:r>
            <a:endParaRPr lang="el-GR" baseline="-25000">
              <a:solidFill>
                <a:schemeClr val="bg1"/>
              </a:solidFill>
              <a:cs typeface="Times New Roman" pitchFamily="18" charset="0"/>
            </a:endParaRPr>
          </a:p>
        </p:txBody>
      </p:sp>
      <p:sp>
        <p:nvSpPr>
          <p:cNvPr id="95236" name="AutoShape 4"/>
          <p:cNvSpPr>
            <a:spLocks noChangeArrowheads="1"/>
          </p:cNvSpPr>
          <p:nvPr/>
        </p:nvSpPr>
        <p:spPr bwMode="auto">
          <a:xfrm rot="16200000">
            <a:off x="2667000" y="2667000"/>
            <a:ext cx="914400" cy="609600"/>
          </a:xfrm>
          <a:prstGeom prst="flowChartOnlineStorage">
            <a:avLst/>
          </a:prstGeom>
          <a:gradFill rotWithShape="1">
            <a:gsLst>
              <a:gs pos="0">
                <a:schemeClr val="hlink"/>
              </a:gs>
              <a:gs pos="100000">
                <a:schemeClr val="hlink">
                  <a:gamma/>
                  <a:shade val="46275"/>
                  <a:invGamma/>
                </a:schemeClr>
              </a:gs>
            </a:gsLst>
            <a:lin ang="5400000" scaled="1"/>
          </a:gradFill>
          <a:ln w="9525">
            <a:solidFill>
              <a:schemeClr val="tx1"/>
            </a:solidFill>
            <a:miter lim="800000"/>
            <a:headEnd/>
            <a:tailEnd/>
          </a:ln>
          <a:effectLst/>
        </p:spPr>
        <p:txBody>
          <a:bodyPr vert="eaVert" wrap="none" anchor="ctr"/>
          <a:lstStyle/>
          <a:p>
            <a:pPr algn="ctr"/>
            <a:r>
              <a:rPr lang="el-GR">
                <a:cs typeface="Times New Roman" pitchFamily="18" charset="0"/>
              </a:rPr>
              <a:t>α</a:t>
            </a:r>
            <a:r>
              <a:rPr lang="en-GB" baseline="-25000">
                <a:cs typeface="Times New Roman" pitchFamily="18" charset="0"/>
              </a:rPr>
              <a:t>2</a:t>
            </a:r>
            <a:endParaRPr lang="el-GR" baseline="-25000">
              <a:cs typeface="Times New Roman" pitchFamily="18" charset="0"/>
            </a:endParaRPr>
          </a:p>
        </p:txBody>
      </p:sp>
      <p:sp>
        <p:nvSpPr>
          <p:cNvPr id="95237" name="Text Box 5"/>
          <p:cNvSpPr txBox="1">
            <a:spLocks noChangeArrowheads="1"/>
          </p:cNvSpPr>
          <p:nvPr/>
        </p:nvSpPr>
        <p:spPr bwMode="auto">
          <a:xfrm>
            <a:off x="3124200" y="117475"/>
            <a:ext cx="2509838" cy="1066800"/>
          </a:xfrm>
          <a:prstGeom prst="rect">
            <a:avLst/>
          </a:prstGeom>
          <a:noFill/>
          <a:ln w="9525">
            <a:noFill/>
            <a:miter lim="800000"/>
            <a:headEnd/>
            <a:tailEnd/>
          </a:ln>
          <a:effectLst/>
        </p:spPr>
        <p:txBody>
          <a:bodyPr wrap="none">
            <a:spAutoFit/>
          </a:bodyPr>
          <a:lstStyle/>
          <a:p>
            <a:pPr algn="ctr"/>
            <a:r>
              <a:rPr lang="en-GB" sz="3200"/>
              <a:t>Adrenaline </a:t>
            </a:r>
          </a:p>
          <a:p>
            <a:pPr algn="ctr"/>
            <a:r>
              <a:rPr lang="en-GB" sz="3200"/>
              <a:t>Noradrenaline</a:t>
            </a:r>
          </a:p>
        </p:txBody>
      </p:sp>
      <p:sp>
        <p:nvSpPr>
          <p:cNvPr id="95238" name="Oval 6"/>
          <p:cNvSpPr>
            <a:spLocks noChangeArrowheads="1"/>
          </p:cNvSpPr>
          <p:nvPr/>
        </p:nvSpPr>
        <p:spPr bwMode="auto">
          <a:xfrm>
            <a:off x="4876800" y="1260475"/>
            <a:ext cx="228600" cy="228600"/>
          </a:xfrm>
          <a:prstGeom prst="ellipse">
            <a:avLst/>
          </a:prstGeom>
          <a:gradFill rotWithShape="1">
            <a:gsLst>
              <a:gs pos="0">
                <a:schemeClr val="bg2"/>
              </a:gs>
              <a:gs pos="50000">
                <a:schemeClr val="bg2">
                  <a:gamma/>
                  <a:shade val="46275"/>
                  <a:invGamma/>
                </a:schemeClr>
              </a:gs>
              <a:gs pos="100000">
                <a:schemeClr val="bg2"/>
              </a:gs>
            </a:gsLst>
            <a:lin ang="5400000" scaled="1"/>
          </a:gradFill>
          <a:ln w="9525">
            <a:solidFill>
              <a:schemeClr val="tx1"/>
            </a:solidFill>
            <a:round/>
            <a:headEnd/>
            <a:tailEnd/>
          </a:ln>
          <a:effectLst/>
        </p:spPr>
        <p:txBody>
          <a:bodyPr wrap="none" anchor="ctr"/>
          <a:lstStyle/>
          <a:p>
            <a:endParaRPr lang="en-GB"/>
          </a:p>
        </p:txBody>
      </p:sp>
      <p:sp>
        <p:nvSpPr>
          <p:cNvPr id="95239" name="Oval 7"/>
          <p:cNvSpPr>
            <a:spLocks noChangeArrowheads="1"/>
          </p:cNvSpPr>
          <p:nvPr/>
        </p:nvSpPr>
        <p:spPr bwMode="auto">
          <a:xfrm>
            <a:off x="2895600" y="727075"/>
            <a:ext cx="228600" cy="228600"/>
          </a:xfrm>
          <a:prstGeom prst="ellipse">
            <a:avLst/>
          </a:prstGeom>
          <a:gradFill rotWithShape="1">
            <a:gsLst>
              <a:gs pos="0">
                <a:schemeClr val="bg2"/>
              </a:gs>
              <a:gs pos="50000">
                <a:schemeClr val="bg2">
                  <a:gamma/>
                  <a:shade val="46275"/>
                  <a:invGamma/>
                </a:schemeClr>
              </a:gs>
              <a:gs pos="100000">
                <a:schemeClr val="bg2"/>
              </a:gs>
            </a:gsLst>
            <a:lin ang="5400000" scaled="1"/>
          </a:gradFill>
          <a:ln w="9525">
            <a:solidFill>
              <a:schemeClr val="tx1"/>
            </a:solidFill>
            <a:round/>
            <a:headEnd/>
            <a:tailEnd/>
          </a:ln>
          <a:effectLst/>
        </p:spPr>
        <p:txBody>
          <a:bodyPr wrap="none" anchor="ctr"/>
          <a:lstStyle/>
          <a:p>
            <a:endParaRPr lang="en-GB"/>
          </a:p>
        </p:txBody>
      </p:sp>
      <p:sp>
        <p:nvSpPr>
          <p:cNvPr id="95240" name="Oval 8"/>
          <p:cNvSpPr>
            <a:spLocks noChangeArrowheads="1"/>
          </p:cNvSpPr>
          <p:nvPr/>
        </p:nvSpPr>
        <p:spPr bwMode="auto">
          <a:xfrm>
            <a:off x="3200400" y="1412875"/>
            <a:ext cx="228600" cy="228600"/>
          </a:xfrm>
          <a:prstGeom prst="ellipse">
            <a:avLst/>
          </a:prstGeom>
          <a:gradFill rotWithShape="1">
            <a:gsLst>
              <a:gs pos="0">
                <a:schemeClr val="bg2"/>
              </a:gs>
              <a:gs pos="50000">
                <a:schemeClr val="bg2">
                  <a:gamma/>
                  <a:shade val="46275"/>
                  <a:invGamma/>
                </a:schemeClr>
              </a:gs>
              <a:gs pos="100000">
                <a:schemeClr val="bg2"/>
              </a:gs>
            </a:gsLst>
            <a:lin ang="5400000" scaled="1"/>
          </a:gradFill>
          <a:ln w="9525">
            <a:solidFill>
              <a:schemeClr val="tx1"/>
            </a:solidFill>
            <a:round/>
            <a:headEnd/>
            <a:tailEnd/>
          </a:ln>
          <a:effectLst/>
        </p:spPr>
        <p:txBody>
          <a:bodyPr wrap="none" anchor="ctr"/>
          <a:lstStyle/>
          <a:p>
            <a:endParaRPr lang="en-GB"/>
          </a:p>
        </p:txBody>
      </p:sp>
      <p:sp>
        <p:nvSpPr>
          <p:cNvPr id="95241" name="Oval 9"/>
          <p:cNvSpPr>
            <a:spLocks noChangeArrowheads="1"/>
          </p:cNvSpPr>
          <p:nvPr/>
        </p:nvSpPr>
        <p:spPr bwMode="auto">
          <a:xfrm>
            <a:off x="3581400" y="1336675"/>
            <a:ext cx="228600" cy="228600"/>
          </a:xfrm>
          <a:prstGeom prst="ellipse">
            <a:avLst/>
          </a:prstGeom>
          <a:gradFill rotWithShape="1">
            <a:gsLst>
              <a:gs pos="0">
                <a:schemeClr val="bg2"/>
              </a:gs>
              <a:gs pos="50000">
                <a:schemeClr val="bg2">
                  <a:gamma/>
                  <a:shade val="46275"/>
                  <a:invGamma/>
                </a:schemeClr>
              </a:gs>
              <a:gs pos="100000">
                <a:schemeClr val="bg2"/>
              </a:gs>
            </a:gsLst>
            <a:lin ang="5400000" scaled="1"/>
          </a:gradFill>
          <a:ln w="9525">
            <a:solidFill>
              <a:schemeClr val="tx1"/>
            </a:solidFill>
            <a:round/>
            <a:headEnd/>
            <a:tailEnd/>
          </a:ln>
          <a:effectLst/>
        </p:spPr>
        <p:txBody>
          <a:bodyPr wrap="none" anchor="ctr"/>
          <a:lstStyle/>
          <a:p>
            <a:endParaRPr lang="en-GB"/>
          </a:p>
        </p:txBody>
      </p:sp>
      <p:sp>
        <p:nvSpPr>
          <p:cNvPr id="95242" name="Oval 10"/>
          <p:cNvSpPr>
            <a:spLocks noChangeArrowheads="1"/>
          </p:cNvSpPr>
          <p:nvPr/>
        </p:nvSpPr>
        <p:spPr bwMode="auto">
          <a:xfrm>
            <a:off x="4191000" y="1336675"/>
            <a:ext cx="228600" cy="228600"/>
          </a:xfrm>
          <a:prstGeom prst="ellipse">
            <a:avLst/>
          </a:prstGeom>
          <a:gradFill rotWithShape="1">
            <a:gsLst>
              <a:gs pos="0">
                <a:schemeClr val="bg2"/>
              </a:gs>
              <a:gs pos="50000">
                <a:schemeClr val="bg2">
                  <a:gamma/>
                  <a:shade val="46275"/>
                  <a:invGamma/>
                </a:schemeClr>
              </a:gs>
              <a:gs pos="100000">
                <a:schemeClr val="bg2"/>
              </a:gs>
            </a:gsLst>
            <a:lin ang="5400000" scaled="1"/>
          </a:gradFill>
          <a:ln w="9525">
            <a:solidFill>
              <a:schemeClr val="tx1"/>
            </a:solidFill>
            <a:round/>
            <a:headEnd/>
            <a:tailEnd/>
          </a:ln>
          <a:effectLst/>
        </p:spPr>
        <p:txBody>
          <a:bodyPr wrap="none" anchor="ctr"/>
          <a:lstStyle/>
          <a:p>
            <a:endParaRPr lang="en-GB"/>
          </a:p>
        </p:txBody>
      </p:sp>
      <p:sp>
        <p:nvSpPr>
          <p:cNvPr id="95243" name="Oval 11"/>
          <p:cNvSpPr>
            <a:spLocks noChangeArrowheads="1"/>
          </p:cNvSpPr>
          <p:nvPr/>
        </p:nvSpPr>
        <p:spPr bwMode="auto">
          <a:xfrm>
            <a:off x="5486400" y="1108075"/>
            <a:ext cx="228600" cy="228600"/>
          </a:xfrm>
          <a:prstGeom prst="ellipse">
            <a:avLst/>
          </a:prstGeom>
          <a:gradFill rotWithShape="1">
            <a:gsLst>
              <a:gs pos="0">
                <a:schemeClr val="hlink"/>
              </a:gs>
              <a:gs pos="100000">
                <a:schemeClr val="hlink">
                  <a:gamma/>
                  <a:shade val="46275"/>
                  <a:invGamma/>
                </a:schemeClr>
              </a:gs>
            </a:gsLst>
            <a:lin ang="5400000" scaled="1"/>
          </a:gradFill>
          <a:ln w="9525">
            <a:solidFill>
              <a:schemeClr val="tx1"/>
            </a:solidFill>
            <a:round/>
            <a:headEnd/>
            <a:tailEnd/>
          </a:ln>
          <a:effectLst/>
        </p:spPr>
        <p:txBody>
          <a:bodyPr wrap="none" anchor="ctr"/>
          <a:lstStyle/>
          <a:p>
            <a:endParaRPr lang="en-GB"/>
          </a:p>
        </p:txBody>
      </p:sp>
      <p:sp>
        <p:nvSpPr>
          <p:cNvPr id="95244" name="Oval 12"/>
          <p:cNvSpPr>
            <a:spLocks noChangeArrowheads="1"/>
          </p:cNvSpPr>
          <p:nvPr/>
        </p:nvSpPr>
        <p:spPr bwMode="auto">
          <a:xfrm>
            <a:off x="3886200" y="1219200"/>
            <a:ext cx="228600" cy="228600"/>
          </a:xfrm>
          <a:prstGeom prst="ellipse">
            <a:avLst/>
          </a:prstGeom>
          <a:gradFill rotWithShape="1">
            <a:gsLst>
              <a:gs pos="0">
                <a:schemeClr val="hlink"/>
              </a:gs>
              <a:gs pos="100000">
                <a:schemeClr val="hlink">
                  <a:gamma/>
                  <a:shade val="46275"/>
                  <a:invGamma/>
                </a:schemeClr>
              </a:gs>
            </a:gsLst>
            <a:lin ang="5400000" scaled="1"/>
          </a:gradFill>
          <a:ln w="9525">
            <a:solidFill>
              <a:schemeClr val="tx1"/>
            </a:solidFill>
            <a:round/>
            <a:headEnd/>
            <a:tailEnd/>
          </a:ln>
          <a:effectLst/>
        </p:spPr>
        <p:txBody>
          <a:bodyPr wrap="none" anchor="ctr"/>
          <a:lstStyle/>
          <a:p>
            <a:endParaRPr lang="en-GB"/>
          </a:p>
        </p:txBody>
      </p:sp>
      <p:sp>
        <p:nvSpPr>
          <p:cNvPr id="95245" name="Oval 13"/>
          <p:cNvSpPr>
            <a:spLocks noChangeArrowheads="1"/>
          </p:cNvSpPr>
          <p:nvPr/>
        </p:nvSpPr>
        <p:spPr bwMode="auto">
          <a:xfrm>
            <a:off x="2971800" y="1108075"/>
            <a:ext cx="228600" cy="228600"/>
          </a:xfrm>
          <a:prstGeom prst="ellipse">
            <a:avLst/>
          </a:prstGeom>
          <a:gradFill rotWithShape="1">
            <a:gsLst>
              <a:gs pos="0">
                <a:schemeClr val="hlink"/>
              </a:gs>
              <a:gs pos="100000">
                <a:schemeClr val="hlink">
                  <a:gamma/>
                  <a:shade val="46275"/>
                  <a:invGamma/>
                </a:schemeClr>
              </a:gs>
            </a:gsLst>
            <a:lin ang="5400000" scaled="1"/>
          </a:gradFill>
          <a:ln w="9525">
            <a:solidFill>
              <a:schemeClr val="tx1"/>
            </a:solidFill>
            <a:round/>
            <a:headEnd/>
            <a:tailEnd/>
          </a:ln>
          <a:effectLst/>
        </p:spPr>
        <p:txBody>
          <a:bodyPr wrap="none" anchor="ctr"/>
          <a:lstStyle/>
          <a:p>
            <a:endParaRPr lang="en-GB"/>
          </a:p>
        </p:txBody>
      </p:sp>
      <p:sp>
        <p:nvSpPr>
          <p:cNvPr id="95246" name="Oval 14"/>
          <p:cNvSpPr>
            <a:spLocks noChangeArrowheads="1"/>
          </p:cNvSpPr>
          <p:nvPr/>
        </p:nvSpPr>
        <p:spPr bwMode="auto">
          <a:xfrm>
            <a:off x="4495800" y="1489075"/>
            <a:ext cx="228600" cy="228600"/>
          </a:xfrm>
          <a:prstGeom prst="ellipse">
            <a:avLst/>
          </a:prstGeom>
          <a:gradFill rotWithShape="1">
            <a:gsLst>
              <a:gs pos="0">
                <a:schemeClr val="hlink"/>
              </a:gs>
              <a:gs pos="100000">
                <a:schemeClr val="hlink">
                  <a:gamma/>
                  <a:shade val="46275"/>
                  <a:invGamma/>
                </a:schemeClr>
              </a:gs>
            </a:gsLst>
            <a:lin ang="5400000" scaled="1"/>
          </a:gradFill>
          <a:ln w="9525">
            <a:solidFill>
              <a:schemeClr val="tx1"/>
            </a:solidFill>
            <a:round/>
            <a:headEnd/>
            <a:tailEnd/>
          </a:ln>
          <a:effectLst/>
        </p:spPr>
        <p:txBody>
          <a:bodyPr wrap="none" anchor="ctr"/>
          <a:lstStyle/>
          <a:p>
            <a:endParaRPr lang="en-GB"/>
          </a:p>
        </p:txBody>
      </p:sp>
      <p:sp>
        <p:nvSpPr>
          <p:cNvPr id="95247" name="Line 15"/>
          <p:cNvSpPr>
            <a:spLocks noChangeShapeType="1"/>
          </p:cNvSpPr>
          <p:nvPr/>
        </p:nvSpPr>
        <p:spPr bwMode="auto">
          <a:xfrm flipH="1">
            <a:off x="1219200" y="1641475"/>
            <a:ext cx="1676400" cy="949325"/>
          </a:xfrm>
          <a:prstGeom prst="line">
            <a:avLst/>
          </a:prstGeom>
          <a:noFill/>
          <a:ln w="57150">
            <a:solidFill>
              <a:schemeClr val="tx1"/>
            </a:solidFill>
            <a:round/>
            <a:headEnd/>
            <a:tailEnd type="triangle" w="med" len="med"/>
          </a:ln>
          <a:effectLst/>
        </p:spPr>
        <p:txBody>
          <a:bodyPr/>
          <a:lstStyle/>
          <a:p>
            <a:endParaRPr lang="en-GB"/>
          </a:p>
        </p:txBody>
      </p:sp>
      <p:sp>
        <p:nvSpPr>
          <p:cNvPr id="95248" name="Line 16"/>
          <p:cNvSpPr>
            <a:spLocks noChangeShapeType="1"/>
          </p:cNvSpPr>
          <p:nvPr/>
        </p:nvSpPr>
        <p:spPr bwMode="auto">
          <a:xfrm>
            <a:off x="3200400" y="1752600"/>
            <a:ext cx="0" cy="762000"/>
          </a:xfrm>
          <a:prstGeom prst="line">
            <a:avLst/>
          </a:prstGeom>
          <a:noFill/>
          <a:ln w="57150">
            <a:solidFill>
              <a:schemeClr val="tx1"/>
            </a:solidFill>
            <a:round/>
            <a:headEnd/>
            <a:tailEnd type="triangle" w="med" len="med"/>
          </a:ln>
          <a:effectLst/>
        </p:spPr>
        <p:txBody>
          <a:bodyPr/>
          <a:lstStyle/>
          <a:p>
            <a:endParaRPr lang="en-GB"/>
          </a:p>
        </p:txBody>
      </p:sp>
      <p:sp>
        <p:nvSpPr>
          <p:cNvPr id="95249" name="Line 17"/>
          <p:cNvSpPr>
            <a:spLocks noChangeShapeType="1"/>
          </p:cNvSpPr>
          <p:nvPr/>
        </p:nvSpPr>
        <p:spPr bwMode="auto">
          <a:xfrm>
            <a:off x="5486400" y="1565275"/>
            <a:ext cx="2362200" cy="914400"/>
          </a:xfrm>
          <a:prstGeom prst="line">
            <a:avLst/>
          </a:prstGeom>
          <a:noFill/>
          <a:ln w="57150">
            <a:solidFill>
              <a:schemeClr val="tx1"/>
            </a:solidFill>
            <a:round/>
            <a:headEnd/>
            <a:tailEnd type="triangle" w="med" len="med"/>
          </a:ln>
          <a:effectLst/>
        </p:spPr>
        <p:txBody>
          <a:bodyPr/>
          <a:lstStyle/>
          <a:p>
            <a:endParaRPr lang="en-GB"/>
          </a:p>
        </p:txBody>
      </p:sp>
      <p:sp>
        <p:nvSpPr>
          <p:cNvPr id="95250" name="Line 18"/>
          <p:cNvSpPr>
            <a:spLocks noChangeShapeType="1"/>
          </p:cNvSpPr>
          <p:nvPr/>
        </p:nvSpPr>
        <p:spPr bwMode="auto">
          <a:xfrm>
            <a:off x="1143000" y="3463925"/>
            <a:ext cx="0" cy="720725"/>
          </a:xfrm>
          <a:prstGeom prst="line">
            <a:avLst/>
          </a:prstGeom>
          <a:noFill/>
          <a:ln w="57150">
            <a:solidFill>
              <a:schemeClr val="tx1"/>
            </a:solidFill>
            <a:round/>
            <a:headEnd/>
            <a:tailEnd type="triangle" w="med" len="med"/>
          </a:ln>
          <a:effectLst/>
        </p:spPr>
        <p:txBody>
          <a:bodyPr/>
          <a:lstStyle/>
          <a:p>
            <a:endParaRPr lang="en-GB"/>
          </a:p>
        </p:txBody>
      </p:sp>
      <p:sp>
        <p:nvSpPr>
          <p:cNvPr id="95251" name="Line 19"/>
          <p:cNvSpPr>
            <a:spLocks noChangeShapeType="1"/>
          </p:cNvSpPr>
          <p:nvPr/>
        </p:nvSpPr>
        <p:spPr bwMode="auto">
          <a:xfrm>
            <a:off x="7772400" y="3470275"/>
            <a:ext cx="0" cy="644525"/>
          </a:xfrm>
          <a:prstGeom prst="line">
            <a:avLst/>
          </a:prstGeom>
          <a:noFill/>
          <a:ln w="57150">
            <a:solidFill>
              <a:schemeClr val="tx1"/>
            </a:solidFill>
            <a:round/>
            <a:headEnd/>
            <a:tailEnd type="triangle" w="med" len="med"/>
          </a:ln>
          <a:effectLst/>
        </p:spPr>
        <p:txBody>
          <a:bodyPr/>
          <a:lstStyle/>
          <a:p>
            <a:endParaRPr lang="en-GB"/>
          </a:p>
        </p:txBody>
      </p:sp>
      <p:sp>
        <p:nvSpPr>
          <p:cNvPr id="95252" name="Text Box 20"/>
          <p:cNvSpPr txBox="1">
            <a:spLocks noChangeArrowheads="1"/>
          </p:cNvSpPr>
          <p:nvPr/>
        </p:nvSpPr>
        <p:spPr bwMode="auto">
          <a:xfrm>
            <a:off x="228600" y="4302125"/>
            <a:ext cx="1844675" cy="1196975"/>
          </a:xfrm>
          <a:prstGeom prst="rect">
            <a:avLst/>
          </a:prstGeom>
          <a:gradFill rotWithShape="1">
            <a:gsLst>
              <a:gs pos="0">
                <a:schemeClr val="bg1"/>
              </a:gs>
              <a:gs pos="100000">
                <a:schemeClr val="bg2"/>
              </a:gs>
            </a:gsLst>
            <a:lin ang="5400000" scaled="1"/>
          </a:gradFill>
          <a:ln w="9525">
            <a:solidFill>
              <a:schemeClr val="tx1"/>
            </a:solidFill>
            <a:miter lim="800000"/>
            <a:headEnd/>
            <a:tailEnd/>
          </a:ln>
          <a:effectLst/>
        </p:spPr>
        <p:txBody>
          <a:bodyPr>
            <a:spAutoFit/>
          </a:bodyPr>
          <a:lstStyle/>
          <a:p>
            <a:pPr algn="ctr"/>
            <a:r>
              <a:rPr lang="en-GB"/>
              <a:t>Smooth muscle contraction</a:t>
            </a:r>
          </a:p>
        </p:txBody>
      </p:sp>
      <p:sp>
        <p:nvSpPr>
          <p:cNvPr id="95253" name="Text Box 21"/>
          <p:cNvSpPr txBox="1">
            <a:spLocks noChangeArrowheads="1"/>
          </p:cNvSpPr>
          <p:nvPr/>
        </p:nvSpPr>
        <p:spPr bwMode="auto">
          <a:xfrm>
            <a:off x="4699000" y="4267200"/>
            <a:ext cx="1844675" cy="831850"/>
          </a:xfrm>
          <a:prstGeom prst="rect">
            <a:avLst/>
          </a:prstGeom>
          <a:gradFill rotWithShape="1">
            <a:gsLst>
              <a:gs pos="0">
                <a:schemeClr val="bg1"/>
              </a:gs>
              <a:gs pos="100000">
                <a:schemeClr val="bg2"/>
              </a:gs>
            </a:gsLst>
            <a:lin ang="5400000" scaled="1"/>
          </a:gradFill>
          <a:ln w="9525" algn="ctr">
            <a:solidFill>
              <a:schemeClr val="tx1"/>
            </a:solidFill>
            <a:miter lim="800000"/>
            <a:headEnd/>
            <a:tailEnd/>
          </a:ln>
          <a:effectLst/>
        </p:spPr>
        <p:txBody>
          <a:bodyPr>
            <a:spAutoFit/>
          </a:bodyPr>
          <a:lstStyle/>
          <a:p>
            <a:pPr algn="ctr"/>
            <a:r>
              <a:rPr lang="en-GB"/>
              <a:t>Heart muscle contraction</a:t>
            </a:r>
          </a:p>
        </p:txBody>
      </p:sp>
      <p:sp>
        <p:nvSpPr>
          <p:cNvPr id="95254" name="Text Box 22"/>
          <p:cNvSpPr txBox="1">
            <a:spLocks noChangeArrowheads="1"/>
          </p:cNvSpPr>
          <p:nvPr/>
        </p:nvSpPr>
        <p:spPr bwMode="auto">
          <a:xfrm>
            <a:off x="2209800" y="4267200"/>
            <a:ext cx="2209800" cy="2292350"/>
          </a:xfrm>
          <a:prstGeom prst="rect">
            <a:avLst/>
          </a:prstGeom>
          <a:gradFill rotWithShape="1">
            <a:gsLst>
              <a:gs pos="0">
                <a:schemeClr val="bg1"/>
              </a:gs>
              <a:gs pos="100000">
                <a:schemeClr val="bg2"/>
              </a:gs>
            </a:gsLst>
            <a:lin ang="5400000" scaled="1"/>
          </a:gradFill>
          <a:ln w="9525" algn="ctr">
            <a:solidFill>
              <a:schemeClr val="tx1"/>
            </a:solidFill>
            <a:miter lim="800000"/>
            <a:headEnd/>
            <a:tailEnd/>
          </a:ln>
          <a:effectLst/>
        </p:spPr>
        <p:txBody>
          <a:bodyPr>
            <a:spAutoFit/>
          </a:bodyPr>
          <a:lstStyle/>
          <a:p>
            <a:pPr algn="ctr"/>
            <a:r>
              <a:rPr lang="en-GB"/>
              <a:t>Smooth muscle contraction</a:t>
            </a:r>
          </a:p>
          <a:p>
            <a:pPr algn="ctr"/>
            <a:endParaRPr lang="en-GB"/>
          </a:p>
          <a:p>
            <a:pPr algn="ctr"/>
            <a:r>
              <a:rPr lang="en-GB"/>
              <a:t>Inhibition of neurotransmitter release</a:t>
            </a:r>
          </a:p>
        </p:txBody>
      </p:sp>
      <p:sp>
        <p:nvSpPr>
          <p:cNvPr id="95255" name="Text Box 23"/>
          <p:cNvSpPr txBox="1">
            <a:spLocks noChangeArrowheads="1"/>
          </p:cNvSpPr>
          <p:nvPr/>
        </p:nvSpPr>
        <p:spPr bwMode="auto">
          <a:xfrm>
            <a:off x="6819900" y="4267200"/>
            <a:ext cx="2286000" cy="1927225"/>
          </a:xfrm>
          <a:prstGeom prst="rect">
            <a:avLst/>
          </a:prstGeom>
          <a:gradFill rotWithShape="1">
            <a:gsLst>
              <a:gs pos="0">
                <a:schemeClr val="bg1"/>
              </a:gs>
              <a:gs pos="100000">
                <a:schemeClr val="bg2"/>
              </a:gs>
            </a:gsLst>
            <a:lin ang="5400000" scaled="1"/>
          </a:gradFill>
          <a:ln w="9525" algn="ctr">
            <a:solidFill>
              <a:schemeClr val="tx1"/>
            </a:solidFill>
            <a:miter lim="800000"/>
            <a:headEnd/>
            <a:tailEnd/>
          </a:ln>
          <a:effectLst/>
        </p:spPr>
        <p:txBody>
          <a:bodyPr>
            <a:spAutoFit/>
          </a:bodyPr>
          <a:lstStyle/>
          <a:p>
            <a:pPr algn="ctr"/>
            <a:r>
              <a:rPr lang="en-GB"/>
              <a:t>Smooth muscle relaxation</a:t>
            </a:r>
          </a:p>
          <a:p>
            <a:pPr algn="ctr"/>
            <a:endParaRPr lang="en-GB"/>
          </a:p>
          <a:p>
            <a:pPr algn="ctr"/>
            <a:r>
              <a:rPr lang="en-GB">
                <a:solidFill>
                  <a:srgbClr val="CC0000"/>
                </a:solidFill>
              </a:rPr>
              <a:t>Agonists treat Asthma</a:t>
            </a:r>
          </a:p>
        </p:txBody>
      </p:sp>
      <p:sp>
        <p:nvSpPr>
          <p:cNvPr id="95256" name="Line 24"/>
          <p:cNvSpPr>
            <a:spLocks noChangeShapeType="1"/>
          </p:cNvSpPr>
          <p:nvPr/>
        </p:nvSpPr>
        <p:spPr bwMode="auto">
          <a:xfrm>
            <a:off x="3124200" y="3505200"/>
            <a:ext cx="0" cy="720725"/>
          </a:xfrm>
          <a:prstGeom prst="line">
            <a:avLst/>
          </a:prstGeom>
          <a:noFill/>
          <a:ln w="57150">
            <a:solidFill>
              <a:schemeClr val="tx1"/>
            </a:solidFill>
            <a:round/>
            <a:headEnd/>
            <a:tailEnd type="triangle" w="med" len="med"/>
          </a:ln>
          <a:effectLst/>
        </p:spPr>
        <p:txBody>
          <a:bodyPr/>
          <a:lstStyle/>
          <a:p>
            <a:endParaRPr lang="en-GB"/>
          </a:p>
        </p:txBody>
      </p:sp>
      <p:sp>
        <p:nvSpPr>
          <p:cNvPr id="95257" name="AutoShape 25"/>
          <p:cNvSpPr>
            <a:spLocks noChangeArrowheads="1"/>
          </p:cNvSpPr>
          <p:nvPr/>
        </p:nvSpPr>
        <p:spPr bwMode="auto">
          <a:xfrm rot="16200000">
            <a:off x="5029200" y="2667000"/>
            <a:ext cx="914400" cy="609600"/>
          </a:xfrm>
          <a:prstGeom prst="flowChartOnlineStorage">
            <a:avLst/>
          </a:prstGeom>
          <a:gradFill rotWithShape="1">
            <a:gsLst>
              <a:gs pos="0">
                <a:srgbClr val="CC0000"/>
              </a:gs>
              <a:gs pos="100000">
                <a:srgbClr val="CC0000">
                  <a:gamma/>
                  <a:shade val="46275"/>
                  <a:invGamma/>
                </a:srgbClr>
              </a:gs>
            </a:gsLst>
            <a:lin ang="5400000" scaled="1"/>
          </a:gradFill>
          <a:ln w="9525">
            <a:solidFill>
              <a:schemeClr val="tx1"/>
            </a:solidFill>
            <a:miter lim="800000"/>
            <a:headEnd/>
            <a:tailEnd/>
          </a:ln>
          <a:effectLst/>
        </p:spPr>
        <p:txBody>
          <a:bodyPr vert="eaVert" wrap="none" anchor="ctr"/>
          <a:lstStyle/>
          <a:p>
            <a:pPr algn="ctr"/>
            <a:r>
              <a:rPr lang="el-GR">
                <a:solidFill>
                  <a:schemeClr val="bg1"/>
                </a:solidFill>
                <a:cs typeface="Times New Roman" pitchFamily="18" charset="0"/>
              </a:rPr>
              <a:t>β</a:t>
            </a:r>
            <a:r>
              <a:rPr lang="en-GB" baseline="-25000">
                <a:solidFill>
                  <a:schemeClr val="bg1"/>
                </a:solidFill>
                <a:cs typeface="Times New Roman" pitchFamily="18" charset="0"/>
              </a:rPr>
              <a:t>1</a:t>
            </a:r>
            <a:endParaRPr lang="el-GR" baseline="-25000">
              <a:solidFill>
                <a:schemeClr val="bg1"/>
              </a:solidFill>
              <a:cs typeface="Times New Roman" pitchFamily="18" charset="0"/>
            </a:endParaRPr>
          </a:p>
        </p:txBody>
      </p:sp>
      <p:sp>
        <p:nvSpPr>
          <p:cNvPr id="95258" name="Line 26"/>
          <p:cNvSpPr>
            <a:spLocks noChangeShapeType="1"/>
          </p:cNvSpPr>
          <p:nvPr/>
        </p:nvSpPr>
        <p:spPr bwMode="auto">
          <a:xfrm>
            <a:off x="5410200" y="1752600"/>
            <a:ext cx="0" cy="762000"/>
          </a:xfrm>
          <a:prstGeom prst="line">
            <a:avLst/>
          </a:prstGeom>
          <a:noFill/>
          <a:ln w="57150">
            <a:solidFill>
              <a:schemeClr val="tx1"/>
            </a:solidFill>
            <a:round/>
            <a:headEnd/>
            <a:tailEnd type="triangle" w="med" len="med"/>
          </a:ln>
          <a:effectLst/>
        </p:spPr>
        <p:txBody>
          <a:bodyPr/>
          <a:lstStyle/>
          <a:p>
            <a:endParaRPr lang="en-GB"/>
          </a:p>
        </p:txBody>
      </p:sp>
      <p:sp>
        <p:nvSpPr>
          <p:cNvPr id="95259" name="Line 27"/>
          <p:cNvSpPr>
            <a:spLocks noChangeShapeType="1"/>
          </p:cNvSpPr>
          <p:nvPr/>
        </p:nvSpPr>
        <p:spPr bwMode="auto">
          <a:xfrm>
            <a:off x="5410200" y="3505200"/>
            <a:ext cx="0" cy="720725"/>
          </a:xfrm>
          <a:prstGeom prst="line">
            <a:avLst/>
          </a:prstGeom>
          <a:noFill/>
          <a:ln w="57150">
            <a:solidFill>
              <a:schemeClr val="tx1"/>
            </a:solidFill>
            <a:round/>
            <a:headEnd/>
            <a:tailEnd type="triangle" w="med" len="med"/>
          </a:ln>
          <a:effectLst/>
        </p:spPr>
        <p:txBody>
          <a:bodyPr/>
          <a:lstStyle/>
          <a:p>
            <a:endParaRPr lang="en-GB"/>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6802" name="Group 2"/>
          <p:cNvGrpSpPr>
            <a:grpSpLocks/>
          </p:cNvGrpSpPr>
          <p:nvPr/>
        </p:nvGrpSpPr>
        <p:grpSpPr bwMode="auto">
          <a:xfrm>
            <a:off x="1295400" y="381000"/>
            <a:ext cx="5257800" cy="1600200"/>
            <a:chOff x="912" y="240"/>
            <a:chExt cx="3888" cy="1008"/>
          </a:xfrm>
        </p:grpSpPr>
        <p:sp>
          <p:nvSpPr>
            <p:cNvPr id="76803" name="AutoShape 3"/>
            <p:cNvSpPr>
              <a:spLocks noChangeArrowheads="1"/>
            </p:cNvSpPr>
            <p:nvPr/>
          </p:nvSpPr>
          <p:spPr bwMode="auto">
            <a:xfrm>
              <a:off x="912" y="240"/>
              <a:ext cx="3888" cy="1008"/>
            </a:xfrm>
            <a:prstGeom prst="roundRect">
              <a:avLst>
                <a:gd name="adj" fmla="val 16667"/>
              </a:avLst>
            </a:prstGeom>
            <a:gradFill rotWithShape="1">
              <a:gsLst>
                <a:gs pos="0">
                  <a:schemeClr val="folHlink"/>
                </a:gs>
                <a:gs pos="100000">
                  <a:schemeClr val="bg1"/>
                </a:gs>
              </a:gsLst>
              <a:lin ang="5400000" scaled="1"/>
            </a:gradFill>
            <a:ln w="9525">
              <a:solidFill>
                <a:schemeClr val="tx1"/>
              </a:solidFill>
              <a:round/>
              <a:headEnd/>
              <a:tailEnd/>
            </a:ln>
            <a:effectLst/>
          </p:spPr>
          <p:txBody>
            <a:bodyPr wrap="none" anchor="ctr"/>
            <a:lstStyle/>
            <a:p>
              <a:pPr algn="ctr"/>
              <a:endParaRPr lang="el-GR">
                <a:cs typeface="Times New Roman" pitchFamily="18" charset="0"/>
              </a:endParaRPr>
            </a:p>
          </p:txBody>
        </p:sp>
        <p:sp>
          <p:nvSpPr>
            <p:cNvPr id="76804" name="Line 4"/>
            <p:cNvSpPr>
              <a:spLocks noChangeShapeType="1"/>
            </p:cNvSpPr>
            <p:nvPr/>
          </p:nvSpPr>
          <p:spPr bwMode="auto">
            <a:xfrm>
              <a:off x="912" y="672"/>
              <a:ext cx="3888" cy="0"/>
            </a:xfrm>
            <a:prstGeom prst="line">
              <a:avLst/>
            </a:prstGeom>
            <a:noFill/>
            <a:ln w="9525">
              <a:solidFill>
                <a:schemeClr val="tx1"/>
              </a:solidFill>
              <a:round/>
              <a:headEnd/>
              <a:tailEnd/>
            </a:ln>
            <a:effectLst/>
          </p:spPr>
          <p:txBody>
            <a:bodyPr/>
            <a:lstStyle/>
            <a:p>
              <a:endParaRPr lang="en-GB"/>
            </a:p>
          </p:txBody>
        </p:sp>
        <p:sp>
          <p:nvSpPr>
            <p:cNvPr id="76805" name="Rectangle 5"/>
            <p:cNvSpPr>
              <a:spLocks noChangeArrowheads="1"/>
            </p:cNvSpPr>
            <p:nvPr/>
          </p:nvSpPr>
          <p:spPr bwMode="auto">
            <a:xfrm>
              <a:off x="1776" y="288"/>
              <a:ext cx="2693" cy="288"/>
            </a:xfrm>
            <a:prstGeom prst="rect">
              <a:avLst/>
            </a:prstGeom>
            <a:noFill/>
            <a:ln w="9525">
              <a:noFill/>
              <a:miter lim="800000"/>
              <a:headEnd/>
              <a:tailEnd/>
            </a:ln>
            <a:effectLst/>
          </p:spPr>
          <p:txBody>
            <a:bodyPr wrap="none">
              <a:spAutoFit/>
            </a:bodyPr>
            <a:lstStyle/>
            <a:p>
              <a:r>
                <a:rPr lang="en-GB"/>
                <a:t>Clinical use of </a:t>
              </a:r>
              <a:r>
                <a:rPr lang="el-GR"/>
                <a:t>α</a:t>
              </a:r>
              <a:r>
                <a:rPr lang="en-GB"/>
                <a:t> antagonists</a:t>
              </a:r>
            </a:p>
          </p:txBody>
        </p:sp>
        <p:sp>
          <p:nvSpPr>
            <p:cNvPr id="76806" name="Rectangle 6"/>
            <p:cNvSpPr>
              <a:spLocks noChangeArrowheads="1"/>
            </p:cNvSpPr>
            <p:nvPr/>
          </p:nvSpPr>
          <p:spPr bwMode="auto">
            <a:xfrm>
              <a:off x="1105" y="816"/>
              <a:ext cx="2141" cy="288"/>
            </a:xfrm>
            <a:prstGeom prst="rect">
              <a:avLst/>
            </a:prstGeom>
            <a:noFill/>
            <a:ln w="9525">
              <a:noFill/>
              <a:miter lim="800000"/>
              <a:headEnd/>
              <a:tailEnd/>
            </a:ln>
            <a:effectLst/>
          </p:spPr>
          <p:txBody>
            <a:bodyPr wrap="none">
              <a:spAutoFit/>
            </a:bodyPr>
            <a:lstStyle/>
            <a:p>
              <a:pPr>
                <a:buFont typeface="Wingdings" pitchFamily="2" charset="2"/>
                <a:buChar char="ü"/>
              </a:pPr>
              <a:r>
                <a:rPr lang="en-GB"/>
                <a:t>High blood pressure</a:t>
              </a:r>
            </a:p>
          </p:txBody>
        </p:sp>
      </p:grpSp>
      <p:grpSp>
        <p:nvGrpSpPr>
          <p:cNvPr id="76807" name="Group 7"/>
          <p:cNvGrpSpPr>
            <a:grpSpLocks/>
          </p:cNvGrpSpPr>
          <p:nvPr/>
        </p:nvGrpSpPr>
        <p:grpSpPr bwMode="auto">
          <a:xfrm>
            <a:off x="1295400" y="2514600"/>
            <a:ext cx="5181600" cy="3124200"/>
            <a:chOff x="816" y="1584"/>
            <a:chExt cx="3888" cy="1968"/>
          </a:xfrm>
        </p:grpSpPr>
        <p:sp>
          <p:nvSpPr>
            <p:cNvPr id="76808" name="AutoShape 8"/>
            <p:cNvSpPr>
              <a:spLocks noChangeArrowheads="1"/>
            </p:cNvSpPr>
            <p:nvPr/>
          </p:nvSpPr>
          <p:spPr bwMode="auto">
            <a:xfrm>
              <a:off x="816" y="1584"/>
              <a:ext cx="3888" cy="1968"/>
            </a:xfrm>
            <a:prstGeom prst="roundRect">
              <a:avLst>
                <a:gd name="adj" fmla="val 16667"/>
              </a:avLst>
            </a:prstGeom>
            <a:gradFill rotWithShape="1">
              <a:gsLst>
                <a:gs pos="0">
                  <a:schemeClr val="folHlink"/>
                </a:gs>
                <a:gs pos="100000">
                  <a:schemeClr val="bg1"/>
                </a:gs>
              </a:gsLst>
              <a:lin ang="5400000" scaled="1"/>
            </a:gradFill>
            <a:ln w="9525">
              <a:solidFill>
                <a:schemeClr val="tx1"/>
              </a:solidFill>
              <a:round/>
              <a:headEnd/>
              <a:tailEnd/>
            </a:ln>
            <a:effectLst/>
          </p:spPr>
          <p:txBody>
            <a:bodyPr wrap="none" anchor="ctr"/>
            <a:lstStyle/>
            <a:p>
              <a:pPr algn="ctr"/>
              <a:endParaRPr lang="el-GR">
                <a:cs typeface="Times New Roman" pitchFamily="18" charset="0"/>
              </a:endParaRPr>
            </a:p>
          </p:txBody>
        </p:sp>
        <p:sp>
          <p:nvSpPr>
            <p:cNvPr id="76809" name="Text Box 9"/>
            <p:cNvSpPr txBox="1">
              <a:spLocks noChangeArrowheads="1"/>
            </p:cNvSpPr>
            <p:nvPr/>
          </p:nvSpPr>
          <p:spPr bwMode="auto">
            <a:xfrm>
              <a:off x="1680" y="1680"/>
              <a:ext cx="2729" cy="288"/>
            </a:xfrm>
            <a:prstGeom prst="rect">
              <a:avLst/>
            </a:prstGeom>
            <a:noFill/>
            <a:ln w="9525">
              <a:noFill/>
              <a:miter lim="800000"/>
              <a:headEnd/>
              <a:tailEnd/>
            </a:ln>
            <a:effectLst/>
          </p:spPr>
          <p:txBody>
            <a:bodyPr wrap="none">
              <a:spAutoFit/>
            </a:bodyPr>
            <a:lstStyle/>
            <a:p>
              <a:r>
                <a:rPr lang="en-GB"/>
                <a:t>Clinical use of </a:t>
              </a:r>
              <a:r>
                <a:rPr lang="el-GR">
                  <a:cs typeface="Times New Roman" pitchFamily="18" charset="0"/>
                </a:rPr>
                <a:t>β</a:t>
              </a:r>
              <a:r>
                <a:rPr lang="en-GB"/>
                <a:t> antagonists</a:t>
              </a:r>
            </a:p>
          </p:txBody>
        </p:sp>
        <p:sp>
          <p:nvSpPr>
            <p:cNvPr id="76810" name="Line 10"/>
            <p:cNvSpPr>
              <a:spLocks noChangeShapeType="1"/>
            </p:cNvSpPr>
            <p:nvPr/>
          </p:nvSpPr>
          <p:spPr bwMode="auto">
            <a:xfrm>
              <a:off x="816" y="2064"/>
              <a:ext cx="3888" cy="0"/>
            </a:xfrm>
            <a:prstGeom prst="line">
              <a:avLst/>
            </a:prstGeom>
            <a:noFill/>
            <a:ln w="9525">
              <a:solidFill>
                <a:schemeClr val="tx1"/>
              </a:solidFill>
              <a:round/>
              <a:headEnd/>
              <a:tailEnd/>
            </a:ln>
            <a:effectLst/>
          </p:spPr>
          <p:txBody>
            <a:bodyPr/>
            <a:lstStyle/>
            <a:p>
              <a:endParaRPr lang="en-GB"/>
            </a:p>
          </p:txBody>
        </p:sp>
        <p:sp>
          <p:nvSpPr>
            <p:cNvPr id="76811" name="Text Box 11"/>
            <p:cNvSpPr txBox="1">
              <a:spLocks noChangeArrowheads="1"/>
            </p:cNvSpPr>
            <p:nvPr/>
          </p:nvSpPr>
          <p:spPr bwMode="auto">
            <a:xfrm>
              <a:off x="1008" y="2208"/>
              <a:ext cx="2172" cy="1208"/>
            </a:xfrm>
            <a:prstGeom prst="rect">
              <a:avLst/>
            </a:prstGeom>
            <a:noFill/>
            <a:ln w="9525">
              <a:noFill/>
              <a:miter lim="800000"/>
              <a:headEnd/>
              <a:tailEnd/>
            </a:ln>
            <a:effectLst/>
          </p:spPr>
          <p:txBody>
            <a:bodyPr wrap="none">
              <a:spAutoFit/>
            </a:bodyPr>
            <a:lstStyle/>
            <a:p>
              <a:pPr>
                <a:buFont typeface="Wingdings" pitchFamily="2" charset="2"/>
                <a:buChar char="ü"/>
              </a:pPr>
              <a:r>
                <a:rPr lang="en-GB"/>
                <a:t>High blood pressure</a:t>
              </a:r>
            </a:p>
            <a:p>
              <a:pPr>
                <a:buFont typeface="Wingdings" pitchFamily="2" charset="2"/>
                <a:buChar char="ü"/>
              </a:pPr>
              <a:r>
                <a:rPr lang="en-GB"/>
                <a:t>Angina</a:t>
              </a:r>
            </a:p>
            <a:p>
              <a:pPr>
                <a:buFont typeface="Wingdings" pitchFamily="2" charset="2"/>
                <a:buChar char="ü"/>
              </a:pPr>
              <a:r>
                <a:rPr lang="en-GB"/>
                <a:t>Migraine</a:t>
              </a:r>
            </a:p>
            <a:p>
              <a:pPr>
                <a:buFont typeface="Wingdings" pitchFamily="2" charset="2"/>
                <a:buChar char="ü"/>
              </a:pPr>
              <a:r>
                <a:rPr lang="en-GB"/>
                <a:t>Tremor</a:t>
              </a:r>
            </a:p>
            <a:p>
              <a:pPr>
                <a:buFont typeface="Wingdings" pitchFamily="2" charset="2"/>
                <a:buChar char="ü"/>
              </a:pPr>
              <a:r>
                <a:rPr lang="en-GB"/>
                <a:t>Anxiety</a:t>
              </a:r>
            </a:p>
          </p:txBody>
        </p:sp>
      </p:grpSp>
      <p:pic>
        <p:nvPicPr>
          <p:cNvPr id="76812" name="Picture 12" descr="MPj04332180000[1]"/>
          <p:cNvPicPr>
            <a:picLocks noChangeAspect="1" noChangeArrowheads="1"/>
          </p:cNvPicPr>
          <p:nvPr/>
        </p:nvPicPr>
        <p:blipFill>
          <a:blip r:embed="rId2" cstate="print"/>
          <a:srcRect/>
          <a:stretch>
            <a:fillRect/>
          </a:stretch>
        </p:blipFill>
        <p:spPr bwMode="auto">
          <a:xfrm>
            <a:off x="7162800" y="2362200"/>
            <a:ext cx="1295400" cy="1295400"/>
          </a:xfrm>
          <a:prstGeom prst="rect">
            <a:avLst/>
          </a:prstGeom>
          <a:noFill/>
        </p:spPr>
      </p:pic>
      <p:pic>
        <p:nvPicPr>
          <p:cNvPr id="76813" name="Picture 13" descr="MPj04052600000[1]"/>
          <p:cNvPicPr>
            <a:picLocks noChangeAspect="1" noChangeArrowheads="1"/>
          </p:cNvPicPr>
          <p:nvPr/>
        </p:nvPicPr>
        <p:blipFill>
          <a:blip r:embed="rId3" cstate="print"/>
          <a:srcRect/>
          <a:stretch>
            <a:fillRect/>
          </a:stretch>
        </p:blipFill>
        <p:spPr bwMode="auto">
          <a:xfrm>
            <a:off x="6629400" y="152400"/>
            <a:ext cx="2286000" cy="1633538"/>
          </a:xfrm>
          <a:prstGeom prst="rect">
            <a:avLst/>
          </a:prstGeom>
          <a:noFill/>
        </p:spPr>
      </p:pic>
      <p:pic>
        <p:nvPicPr>
          <p:cNvPr id="76814" name="Picture 14" descr="MCj03682220000[1]"/>
          <p:cNvPicPr>
            <a:picLocks noChangeAspect="1" noChangeArrowheads="1"/>
          </p:cNvPicPr>
          <p:nvPr/>
        </p:nvPicPr>
        <p:blipFill>
          <a:blip r:embed="rId4" cstate="print"/>
          <a:srcRect/>
          <a:stretch>
            <a:fillRect/>
          </a:stretch>
        </p:blipFill>
        <p:spPr bwMode="auto">
          <a:xfrm>
            <a:off x="7286625" y="5102225"/>
            <a:ext cx="1857375" cy="1755775"/>
          </a:xfrm>
          <a:prstGeom prst="rect">
            <a:avLst/>
          </a:prstGeom>
          <a:noFill/>
        </p:spPr>
      </p:pic>
      <p:pic>
        <p:nvPicPr>
          <p:cNvPr id="76815" name="Picture 15" descr="MCj02925620000[1]"/>
          <p:cNvPicPr>
            <a:picLocks noChangeAspect="1" noChangeArrowheads="1"/>
          </p:cNvPicPr>
          <p:nvPr/>
        </p:nvPicPr>
        <p:blipFill>
          <a:blip r:embed="rId5" cstate="print"/>
          <a:srcRect/>
          <a:stretch>
            <a:fillRect/>
          </a:stretch>
        </p:blipFill>
        <p:spPr bwMode="auto">
          <a:xfrm>
            <a:off x="0" y="5383213"/>
            <a:ext cx="1697038" cy="1474787"/>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12" name="AutoShape 8"/>
          <p:cNvSpPr>
            <a:spLocks noChangeArrowheads="1"/>
          </p:cNvSpPr>
          <p:nvPr/>
        </p:nvSpPr>
        <p:spPr bwMode="auto">
          <a:xfrm>
            <a:off x="228600" y="838200"/>
            <a:ext cx="8229600" cy="5867400"/>
          </a:xfrm>
          <a:prstGeom prst="roundRect">
            <a:avLst>
              <a:gd name="adj" fmla="val 16667"/>
            </a:avLst>
          </a:prstGeom>
          <a:gradFill rotWithShape="1">
            <a:gsLst>
              <a:gs pos="0">
                <a:schemeClr val="bg1"/>
              </a:gs>
              <a:gs pos="100000">
                <a:schemeClr val="bg2"/>
              </a:gs>
            </a:gsLst>
            <a:lin ang="5400000" scaled="1"/>
          </a:gradFill>
          <a:ln w="9525">
            <a:solidFill>
              <a:schemeClr val="tx1"/>
            </a:solidFill>
            <a:round/>
            <a:headEnd/>
            <a:tailEnd/>
          </a:ln>
          <a:effectLst/>
        </p:spPr>
        <p:txBody>
          <a:bodyPr wrap="none" anchor="ctr"/>
          <a:lstStyle/>
          <a:p>
            <a:endParaRPr lang="en-GB"/>
          </a:p>
        </p:txBody>
      </p:sp>
      <p:sp>
        <p:nvSpPr>
          <p:cNvPr id="72710" name="Rectangle 6"/>
          <p:cNvSpPr>
            <a:spLocks noGrp="1" noChangeArrowheads="1"/>
          </p:cNvSpPr>
          <p:nvPr>
            <p:ph type="title"/>
          </p:nvPr>
        </p:nvSpPr>
        <p:spPr>
          <a:xfrm>
            <a:off x="457200" y="-647700"/>
            <a:ext cx="7543800" cy="1295400"/>
          </a:xfrm>
          <a:noFill/>
          <a:ln/>
        </p:spPr>
        <p:txBody>
          <a:bodyPr anchor="b"/>
          <a:lstStyle/>
          <a:p>
            <a:r>
              <a:rPr lang="en-GB" sz="3200"/>
              <a:t>Beta Blockers</a:t>
            </a:r>
          </a:p>
        </p:txBody>
      </p:sp>
      <p:sp>
        <p:nvSpPr>
          <p:cNvPr id="72711" name="Rectangle 7"/>
          <p:cNvSpPr>
            <a:spLocks noGrp="1" noChangeArrowheads="1"/>
          </p:cNvSpPr>
          <p:nvPr>
            <p:ph type="body" idx="1"/>
          </p:nvPr>
        </p:nvSpPr>
        <p:spPr>
          <a:xfrm>
            <a:off x="381000" y="1219200"/>
            <a:ext cx="8229600" cy="4878388"/>
          </a:xfrm>
          <a:noFill/>
          <a:ln/>
        </p:spPr>
        <p:txBody>
          <a:bodyPr/>
          <a:lstStyle/>
          <a:p>
            <a:pPr>
              <a:lnSpc>
                <a:spcPct val="80000"/>
              </a:lnSpc>
              <a:buFont typeface="Wingdings" pitchFamily="2" charset="2"/>
              <a:buChar char="Ø"/>
            </a:pPr>
            <a:r>
              <a:rPr lang="en-GB" sz="2400" dirty="0"/>
              <a:t>Block beta adrenergic receptors throughout the body i.e. so block part of sympathetic NS.</a:t>
            </a:r>
          </a:p>
          <a:p>
            <a:pPr>
              <a:lnSpc>
                <a:spcPct val="80000"/>
              </a:lnSpc>
              <a:buFont typeface="Wingdings" pitchFamily="2" charset="2"/>
              <a:buChar char="Ø"/>
            </a:pPr>
            <a:endParaRPr lang="en-GB" sz="2400" dirty="0"/>
          </a:p>
          <a:p>
            <a:pPr>
              <a:lnSpc>
                <a:spcPct val="80000"/>
              </a:lnSpc>
              <a:buFont typeface="Wingdings" pitchFamily="2" charset="2"/>
              <a:buChar char="Ø"/>
            </a:pPr>
            <a:r>
              <a:rPr lang="en-GB" sz="2400" dirty="0"/>
              <a:t>Used to treat hypertension, angina, cardiac arrhythmias, migraine, anxiety, tremor etc.</a:t>
            </a:r>
          </a:p>
          <a:p>
            <a:pPr>
              <a:lnSpc>
                <a:spcPct val="80000"/>
              </a:lnSpc>
              <a:buFont typeface="Wingdings" pitchFamily="2" charset="2"/>
              <a:buChar char="Ø"/>
            </a:pPr>
            <a:endParaRPr lang="en-GB" sz="2400" dirty="0"/>
          </a:p>
          <a:p>
            <a:pPr>
              <a:lnSpc>
                <a:spcPct val="80000"/>
              </a:lnSpc>
              <a:buFont typeface="Wingdings" pitchFamily="2" charset="2"/>
              <a:buChar char="Ø"/>
            </a:pPr>
            <a:r>
              <a:rPr lang="en-GB" sz="2400" dirty="0"/>
              <a:t>Have detrimental effects on exercise in both hypertensive and </a:t>
            </a:r>
            <a:r>
              <a:rPr lang="en-GB" sz="2400" dirty="0" err="1"/>
              <a:t>normotensive</a:t>
            </a:r>
            <a:r>
              <a:rPr lang="en-GB" sz="2400" dirty="0"/>
              <a:t> subjects due to decrease force and rate of heart, decreased BP, decreased vasodilatation in skeletal muscle, decreased airway diameter and decreased use of muscle triglycerides as energy source in prolonged exercise.</a:t>
            </a:r>
          </a:p>
          <a:p>
            <a:pPr>
              <a:lnSpc>
                <a:spcPct val="80000"/>
              </a:lnSpc>
              <a:buFont typeface="Wingdings" pitchFamily="2" charset="2"/>
              <a:buChar char="Ø"/>
            </a:pPr>
            <a:endParaRPr lang="en-GB" sz="2400" dirty="0"/>
          </a:p>
          <a:p>
            <a:pPr>
              <a:lnSpc>
                <a:spcPct val="80000"/>
              </a:lnSpc>
              <a:buFont typeface="Wingdings" pitchFamily="2" charset="2"/>
              <a:buChar char="Ø"/>
            </a:pPr>
            <a:r>
              <a:rPr lang="en-GB" sz="2400" dirty="0"/>
              <a:t>Most avoid them when exercising, but some subjects are so ill that benefits of drug outweigh any side-effects that may occur during exercise.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990600" y="228600"/>
            <a:ext cx="7265988" cy="457200"/>
          </a:xfrm>
          <a:prstGeom prst="rect">
            <a:avLst/>
          </a:prstGeom>
          <a:noFill/>
          <a:ln w="9525">
            <a:noFill/>
            <a:miter lim="800000"/>
            <a:headEnd/>
            <a:tailEnd/>
          </a:ln>
          <a:effectLst/>
        </p:spPr>
        <p:txBody>
          <a:bodyPr wrap="none" anchor="ctr">
            <a:spAutoFit/>
          </a:bodyPr>
          <a:lstStyle/>
          <a:p>
            <a:r>
              <a:rPr lang="en-US" b="1" u="sng"/>
              <a:t>TYPES OF PERFORMANCE ENHANCING DRUGS</a:t>
            </a:r>
            <a:endParaRPr lang="en-US" u="sng"/>
          </a:p>
        </p:txBody>
      </p:sp>
      <p:sp>
        <p:nvSpPr>
          <p:cNvPr id="93187" name="AutoShape 3"/>
          <p:cNvSpPr>
            <a:spLocks noChangeArrowheads="1"/>
          </p:cNvSpPr>
          <p:nvPr/>
        </p:nvSpPr>
        <p:spPr bwMode="auto">
          <a:xfrm>
            <a:off x="3124200" y="3048000"/>
            <a:ext cx="2895600" cy="1600200"/>
          </a:xfrm>
          <a:prstGeom prst="octagon">
            <a:avLst>
              <a:gd name="adj" fmla="val 29287"/>
            </a:avLst>
          </a:prstGeom>
          <a:gradFill rotWithShape="1">
            <a:gsLst>
              <a:gs pos="0">
                <a:srgbClr val="CC0000"/>
              </a:gs>
              <a:gs pos="50000">
                <a:schemeClr val="bg1"/>
              </a:gs>
              <a:gs pos="100000">
                <a:srgbClr val="CC0000"/>
              </a:gs>
            </a:gsLst>
            <a:lin ang="5400000" scaled="1"/>
          </a:gradFill>
          <a:ln w="9525">
            <a:solidFill>
              <a:schemeClr val="tx1"/>
            </a:solidFill>
            <a:miter lim="800000"/>
            <a:headEnd/>
            <a:tailEnd/>
          </a:ln>
          <a:effectLst/>
        </p:spPr>
        <p:txBody>
          <a:bodyPr wrap="none" anchor="ctr"/>
          <a:lstStyle/>
          <a:p>
            <a:pPr algn="ctr"/>
            <a:r>
              <a:rPr lang="en-GB"/>
              <a:t>PERFORMANCE</a:t>
            </a:r>
          </a:p>
        </p:txBody>
      </p:sp>
      <p:sp>
        <p:nvSpPr>
          <p:cNvPr id="93188" name="Rectangle 4"/>
          <p:cNvSpPr>
            <a:spLocks noChangeArrowheads="1"/>
          </p:cNvSpPr>
          <p:nvPr/>
        </p:nvSpPr>
        <p:spPr bwMode="auto">
          <a:xfrm>
            <a:off x="1143000" y="914400"/>
            <a:ext cx="2057400" cy="1828800"/>
          </a:xfrm>
          <a:prstGeom prst="rect">
            <a:avLst/>
          </a:prstGeom>
          <a:gradFill rotWithShape="1">
            <a:gsLst>
              <a:gs pos="0">
                <a:schemeClr val="bg1"/>
              </a:gs>
              <a:gs pos="100000">
                <a:schemeClr val="bg2"/>
              </a:gs>
            </a:gsLst>
            <a:lin ang="5400000" scaled="1"/>
          </a:gradFill>
          <a:ln w="9525">
            <a:solidFill>
              <a:schemeClr val="tx1"/>
            </a:solidFill>
            <a:miter lim="800000"/>
            <a:headEnd/>
            <a:tailEnd/>
          </a:ln>
          <a:effectLst/>
        </p:spPr>
        <p:txBody>
          <a:bodyPr wrap="none" anchor="ctr"/>
          <a:lstStyle/>
          <a:p>
            <a:pPr algn="ctr"/>
            <a:r>
              <a:rPr lang="en-GB"/>
              <a:t>Caffeine</a:t>
            </a:r>
          </a:p>
          <a:p>
            <a:pPr algn="ctr"/>
            <a:r>
              <a:rPr lang="en-GB"/>
              <a:t>Amphetamines</a:t>
            </a:r>
          </a:p>
          <a:p>
            <a:pPr algn="ctr"/>
            <a:r>
              <a:rPr lang="en-GB"/>
              <a:t>Cocaine</a:t>
            </a:r>
          </a:p>
        </p:txBody>
      </p:sp>
      <p:sp>
        <p:nvSpPr>
          <p:cNvPr id="93189" name="Rectangle 5"/>
          <p:cNvSpPr>
            <a:spLocks noChangeArrowheads="1"/>
          </p:cNvSpPr>
          <p:nvPr/>
        </p:nvSpPr>
        <p:spPr bwMode="auto">
          <a:xfrm>
            <a:off x="1143000" y="2438400"/>
            <a:ext cx="2057400" cy="304800"/>
          </a:xfrm>
          <a:prstGeom prst="rect">
            <a:avLst/>
          </a:prstGeom>
          <a:solidFill>
            <a:schemeClr val="bg1"/>
          </a:solidFill>
          <a:ln w="9525">
            <a:solidFill>
              <a:schemeClr val="tx1"/>
            </a:solidFill>
            <a:miter lim="800000"/>
            <a:headEnd/>
            <a:tailEnd/>
          </a:ln>
          <a:effectLst/>
        </p:spPr>
        <p:txBody>
          <a:bodyPr wrap="none" anchor="ctr"/>
          <a:lstStyle/>
          <a:p>
            <a:pPr algn="ctr"/>
            <a:r>
              <a:rPr lang="en-GB"/>
              <a:t>STIMULANTS</a:t>
            </a:r>
          </a:p>
        </p:txBody>
      </p:sp>
      <p:sp>
        <p:nvSpPr>
          <p:cNvPr id="93190" name="Rectangle 6"/>
          <p:cNvSpPr>
            <a:spLocks noChangeArrowheads="1"/>
          </p:cNvSpPr>
          <p:nvPr/>
        </p:nvSpPr>
        <p:spPr bwMode="auto">
          <a:xfrm>
            <a:off x="3505200" y="914400"/>
            <a:ext cx="2286000" cy="1828800"/>
          </a:xfrm>
          <a:prstGeom prst="rect">
            <a:avLst/>
          </a:prstGeom>
          <a:gradFill rotWithShape="1">
            <a:gsLst>
              <a:gs pos="0">
                <a:schemeClr val="bg1"/>
              </a:gs>
              <a:gs pos="100000">
                <a:schemeClr val="accent2"/>
              </a:gs>
            </a:gsLst>
            <a:lin ang="5400000" scaled="1"/>
          </a:gradFill>
          <a:ln w="9525">
            <a:solidFill>
              <a:schemeClr val="tx1"/>
            </a:solidFill>
            <a:miter lim="800000"/>
            <a:headEnd/>
            <a:tailEnd/>
          </a:ln>
          <a:effectLst/>
        </p:spPr>
        <p:txBody>
          <a:bodyPr wrap="none" anchor="ctr"/>
          <a:lstStyle/>
          <a:p>
            <a:pPr algn="ctr"/>
            <a:r>
              <a:rPr lang="en-GB"/>
              <a:t>Steroids</a:t>
            </a:r>
          </a:p>
          <a:p>
            <a:pPr algn="ctr"/>
            <a:r>
              <a:rPr lang="en-GB">
                <a:cs typeface="Times New Roman" pitchFamily="18" charset="0"/>
              </a:rPr>
              <a:t>Beta-2</a:t>
            </a:r>
            <a:r>
              <a:rPr lang="en-GB"/>
              <a:t> agonists</a:t>
            </a:r>
          </a:p>
          <a:p>
            <a:pPr algn="ctr"/>
            <a:r>
              <a:rPr lang="en-GB"/>
              <a:t>Growth Hormone</a:t>
            </a:r>
          </a:p>
        </p:txBody>
      </p:sp>
      <p:sp>
        <p:nvSpPr>
          <p:cNvPr id="93191" name="Rectangle 7"/>
          <p:cNvSpPr>
            <a:spLocks noChangeArrowheads="1"/>
          </p:cNvSpPr>
          <p:nvPr/>
        </p:nvSpPr>
        <p:spPr bwMode="auto">
          <a:xfrm>
            <a:off x="3505200" y="2438400"/>
            <a:ext cx="2286000" cy="304800"/>
          </a:xfrm>
          <a:prstGeom prst="rect">
            <a:avLst/>
          </a:prstGeom>
          <a:solidFill>
            <a:schemeClr val="bg1"/>
          </a:solidFill>
          <a:ln w="9525">
            <a:solidFill>
              <a:schemeClr val="tx1"/>
            </a:solidFill>
            <a:miter lim="800000"/>
            <a:headEnd/>
            <a:tailEnd/>
          </a:ln>
          <a:effectLst/>
        </p:spPr>
        <p:txBody>
          <a:bodyPr wrap="none" anchor="ctr"/>
          <a:lstStyle/>
          <a:p>
            <a:pPr algn="ctr"/>
            <a:r>
              <a:rPr lang="en-GB"/>
              <a:t>BUILD MUSCLE</a:t>
            </a:r>
          </a:p>
        </p:txBody>
      </p:sp>
      <p:sp>
        <p:nvSpPr>
          <p:cNvPr id="93192" name="Rectangle 8"/>
          <p:cNvSpPr>
            <a:spLocks noChangeArrowheads="1"/>
          </p:cNvSpPr>
          <p:nvPr/>
        </p:nvSpPr>
        <p:spPr bwMode="auto">
          <a:xfrm>
            <a:off x="6019800" y="914400"/>
            <a:ext cx="1905000" cy="1828800"/>
          </a:xfrm>
          <a:prstGeom prst="rect">
            <a:avLst/>
          </a:prstGeom>
          <a:gradFill rotWithShape="1">
            <a:gsLst>
              <a:gs pos="0">
                <a:schemeClr val="bg1"/>
              </a:gs>
              <a:gs pos="100000">
                <a:srgbClr val="009900"/>
              </a:gs>
            </a:gsLst>
            <a:lin ang="5400000" scaled="1"/>
          </a:gradFill>
          <a:ln w="9525">
            <a:solidFill>
              <a:schemeClr val="tx1"/>
            </a:solidFill>
            <a:miter lim="800000"/>
            <a:headEnd/>
            <a:tailEnd/>
          </a:ln>
          <a:effectLst/>
        </p:spPr>
        <p:txBody>
          <a:bodyPr wrap="none" anchor="ctr"/>
          <a:lstStyle/>
          <a:p>
            <a:pPr algn="ctr"/>
            <a:r>
              <a:rPr lang="en-GB"/>
              <a:t>Alcohol</a:t>
            </a:r>
          </a:p>
          <a:p>
            <a:pPr algn="ctr"/>
            <a:r>
              <a:rPr lang="en-GB">
                <a:cs typeface="Times New Roman" pitchFamily="18" charset="0"/>
              </a:rPr>
              <a:t>Beta Blockers</a:t>
            </a:r>
            <a:endParaRPr lang="en-GB"/>
          </a:p>
          <a:p>
            <a:pPr algn="ctr"/>
            <a:r>
              <a:rPr lang="en-GB"/>
              <a:t>Cannabinoids</a:t>
            </a:r>
          </a:p>
        </p:txBody>
      </p:sp>
      <p:sp>
        <p:nvSpPr>
          <p:cNvPr id="93193" name="Rectangle 9"/>
          <p:cNvSpPr>
            <a:spLocks noChangeArrowheads="1"/>
          </p:cNvSpPr>
          <p:nvPr/>
        </p:nvSpPr>
        <p:spPr bwMode="auto">
          <a:xfrm>
            <a:off x="6019800" y="2438400"/>
            <a:ext cx="1905000" cy="304800"/>
          </a:xfrm>
          <a:prstGeom prst="rect">
            <a:avLst/>
          </a:prstGeom>
          <a:solidFill>
            <a:schemeClr val="bg1"/>
          </a:solidFill>
          <a:ln w="9525">
            <a:solidFill>
              <a:schemeClr val="tx1"/>
            </a:solidFill>
            <a:miter lim="800000"/>
            <a:headEnd/>
            <a:tailEnd/>
          </a:ln>
          <a:effectLst/>
        </p:spPr>
        <p:txBody>
          <a:bodyPr wrap="none" anchor="ctr"/>
          <a:lstStyle/>
          <a:p>
            <a:pPr algn="ctr"/>
            <a:r>
              <a:rPr lang="en-GB"/>
              <a:t>RELAXANTS</a:t>
            </a:r>
          </a:p>
        </p:txBody>
      </p:sp>
      <p:sp>
        <p:nvSpPr>
          <p:cNvPr id="93194" name="Rectangle 10"/>
          <p:cNvSpPr>
            <a:spLocks noChangeArrowheads="1"/>
          </p:cNvSpPr>
          <p:nvPr/>
        </p:nvSpPr>
        <p:spPr bwMode="auto">
          <a:xfrm>
            <a:off x="152400" y="4876800"/>
            <a:ext cx="2133600" cy="1828800"/>
          </a:xfrm>
          <a:prstGeom prst="rect">
            <a:avLst/>
          </a:prstGeom>
          <a:gradFill rotWithShape="1">
            <a:gsLst>
              <a:gs pos="0">
                <a:schemeClr val="bg1"/>
              </a:gs>
              <a:gs pos="100000">
                <a:schemeClr val="bg2"/>
              </a:gs>
            </a:gsLst>
            <a:lin ang="5400000" scaled="1"/>
          </a:gradFill>
          <a:ln w="9525" algn="ctr">
            <a:solidFill>
              <a:schemeClr val="tx1"/>
            </a:solidFill>
            <a:miter lim="800000"/>
            <a:headEnd/>
            <a:tailEnd/>
          </a:ln>
          <a:effectLst/>
        </p:spPr>
        <p:txBody>
          <a:bodyPr wrap="none" anchor="ctr"/>
          <a:lstStyle/>
          <a:p>
            <a:pPr algn="ctr"/>
            <a:endParaRPr lang="en-GB"/>
          </a:p>
          <a:p>
            <a:pPr algn="ctr"/>
            <a:r>
              <a:rPr lang="en-GB"/>
              <a:t>Diuretics</a:t>
            </a:r>
          </a:p>
          <a:p>
            <a:pPr algn="ctr"/>
            <a:endParaRPr lang="en-GB"/>
          </a:p>
        </p:txBody>
      </p:sp>
      <p:sp>
        <p:nvSpPr>
          <p:cNvPr id="93195" name="Rectangle 11"/>
          <p:cNvSpPr>
            <a:spLocks noChangeArrowheads="1"/>
          </p:cNvSpPr>
          <p:nvPr/>
        </p:nvSpPr>
        <p:spPr bwMode="auto">
          <a:xfrm>
            <a:off x="152400" y="4876800"/>
            <a:ext cx="2133600" cy="685800"/>
          </a:xfrm>
          <a:prstGeom prst="rect">
            <a:avLst/>
          </a:prstGeom>
          <a:solidFill>
            <a:schemeClr val="bg1"/>
          </a:solidFill>
          <a:ln w="9525">
            <a:solidFill>
              <a:schemeClr val="tx1"/>
            </a:solidFill>
            <a:miter lim="800000"/>
            <a:headEnd/>
            <a:tailEnd/>
          </a:ln>
          <a:effectLst/>
        </p:spPr>
        <p:txBody>
          <a:bodyPr wrap="none" anchor="ctr"/>
          <a:lstStyle/>
          <a:p>
            <a:pPr algn="ctr"/>
            <a:r>
              <a:rPr lang="en-GB"/>
              <a:t>MASK DRUG </a:t>
            </a:r>
          </a:p>
          <a:p>
            <a:pPr algn="ctr"/>
            <a:r>
              <a:rPr lang="en-GB"/>
              <a:t>USE</a:t>
            </a:r>
          </a:p>
        </p:txBody>
      </p:sp>
      <p:sp>
        <p:nvSpPr>
          <p:cNvPr id="93196" name="Rectangle 12"/>
          <p:cNvSpPr>
            <a:spLocks noChangeArrowheads="1"/>
          </p:cNvSpPr>
          <p:nvPr/>
        </p:nvSpPr>
        <p:spPr bwMode="auto">
          <a:xfrm>
            <a:off x="4648200" y="4876800"/>
            <a:ext cx="2133600" cy="1828800"/>
          </a:xfrm>
          <a:prstGeom prst="rect">
            <a:avLst/>
          </a:prstGeom>
          <a:gradFill rotWithShape="1">
            <a:gsLst>
              <a:gs pos="0">
                <a:schemeClr val="bg1"/>
              </a:gs>
              <a:gs pos="100000">
                <a:schemeClr val="accent2"/>
              </a:gs>
            </a:gsLst>
            <a:lin ang="5400000" scaled="1"/>
          </a:gradFill>
          <a:ln w="9525" algn="ctr">
            <a:solidFill>
              <a:schemeClr val="tx1"/>
            </a:solidFill>
            <a:miter lim="800000"/>
            <a:headEnd/>
            <a:tailEnd/>
          </a:ln>
          <a:effectLst/>
        </p:spPr>
        <p:txBody>
          <a:bodyPr wrap="none" anchor="ctr"/>
          <a:lstStyle/>
          <a:p>
            <a:pPr algn="ctr"/>
            <a:endParaRPr lang="en-GB"/>
          </a:p>
          <a:p>
            <a:pPr algn="ctr"/>
            <a:r>
              <a:rPr lang="en-GB"/>
              <a:t>EPO</a:t>
            </a:r>
          </a:p>
          <a:p>
            <a:pPr algn="ctr"/>
            <a:endParaRPr lang="en-GB"/>
          </a:p>
        </p:txBody>
      </p:sp>
      <p:sp>
        <p:nvSpPr>
          <p:cNvPr id="93197" name="Rectangle 13"/>
          <p:cNvSpPr>
            <a:spLocks noChangeArrowheads="1"/>
          </p:cNvSpPr>
          <p:nvPr/>
        </p:nvSpPr>
        <p:spPr bwMode="auto">
          <a:xfrm>
            <a:off x="2374900" y="4876800"/>
            <a:ext cx="2133600" cy="1828800"/>
          </a:xfrm>
          <a:prstGeom prst="rect">
            <a:avLst/>
          </a:prstGeom>
          <a:gradFill rotWithShape="1">
            <a:gsLst>
              <a:gs pos="0">
                <a:schemeClr val="bg1"/>
              </a:gs>
              <a:gs pos="100000">
                <a:schemeClr val="accent2"/>
              </a:gs>
            </a:gsLst>
            <a:lin ang="5400000" scaled="1"/>
          </a:gradFill>
          <a:ln w="9525" algn="ctr">
            <a:solidFill>
              <a:schemeClr val="tx1"/>
            </a:solidFill>
            <a:miter lim="800000"/>
            <a:headEnd/>
            <a:tailEnd/>
          </a:ln>
          <a:effectLst/>
        </p:spPr>
        <p:txBody>
          <a:bodyPr wrap="none" anchor="ctr"/>
          <a:lstStyle/>
          <a:p>
            <a:pPr algn="ctr"/>
            <a:endParaRPr lang="en-GB"/>
          </a:p>
          <a:p>
            <a:pPr algn="ctr"/>
            <a:r>
              <a:rPr lang="en-GB"/>
              <a:t>Diuretics</a:t>
            </a:r>
          </a:p>
          <a:p>
            <a:pPr algn="ctr"/>
            <a:endParaRPr lang="en-GB"/>
          </a:p>
        </p:txBody>
      </p:sp>
      <p:sp>
        <p:nvSpPr>
          <p:cNvPr id="93198" name="Rectangle 14"/>
          <p:cNvSpPr>
            <a:spLocks noChangeArrowheads="1"/>
          </p:cNvSpPr>
          <p:nvPr/>
        </p:nvSpPr>
        <p:spPr bwMode="auto">
          <a:xfrm>
            <a:off x="2374900" y="4876800"/>
            <a:ext cx="2133600" cy="685800"/>
          </a:xfrm>
          <a:prstGeom prst="rect">
            <a:avLst/>
          </a:prstGeom>
          <a:solidFill>
            <a:schemeClr val="bg1"/>
          </a:solidFill>
          <a:ln w="9525">
            <a:solidFill>
              <a:schemeClr val="tx1"/>
            </a:solidFill>
            <a:miter lim="800000"/>
            <a:headEnd/>
            <a:tailEnd/>
          </a:ln>
          <a:effectLst/>
        </p:spPr>
        <p:txBody>
          <a:bodyPr wrap="none" anchor="ctr"/>
          <a:lstStyle/>
          <a:p>
            <a:pPr algn="ctr"/>
            <a:r>
              <a:rPr lang="en-GB"/>
              <a:t>REDUCE</a:t>
            </a:r>
          </a:p>
          <a:p>
            <a:pPr algn="ctr"/>
            <a:r>
              <a:rPr lang="en-GB"/>
              <a:t>WEIGHT</a:t>
            </a:r>
          </a:p>
        </p:txBody>
      </p:sp>
      <p:sp>
        <p:nvSpPr>
          <p:cNvPr id="93199" name="Rectangle 15"/>
          <p:cNvSpPr>
            <a:spLocks noChangeArrowheads="1"/>
          </p:cNvSpPr>
          <p:nvPr/>
        </p:nvSpPr>
        <p:spPr bwMode="auto">
          <a:xfrm>
            <a:off x="4648200" y="4876800"/>
            <a:ext cx="2133600" cy="685800"/>
          </a:xfrm>
          <a:prstGeom prst="rect">
            <a:avLst/>
          </a:prstGeom>
          <a:solidFill>
            <a:schemeClr val="bg1"/>
          </a:solidFill>
          <a:ln w="9525">
            <a:solidFill>
              <a:schemeClr val="tx1"/>
            </a:solidFill>
            <a:miter lim="800000"/>
            <a:headEnd/>
            <a:tailEnd/>
          </a:ln>
          <a:effectLst/>
        </p:spPr>
        <p:txBody>
          <a:bodyPr wrap="none" anchor="ctr"/>
          <a:lstStyle/>
          <a:p>
            <a:pPr algn="ctr"/>
            <a:r>
              <a:rPr lang="en-GB"/>
              <a:t>INCREASE</a:t>
            </a:r>
          </a:p>
          <a:p>
            <a:pPr algn="ctr"/>
            <a:r>
              <a:rPr lang="en-GB"/>
              <a:t>OXYGEN</a:t>
            </a:r>
          </a:p>
        </p:txBody>
      </p:sp>
      <p:sp>
        <p:nvSpPr>
          <p:cNvPr id="93200" name="Rectangle 16"/>
          <p:cNvSpPr>
            <a:spLocks noChangeArrowheads="1"/>
          </p:cNvSpPr>
          <p:nvPr/>
        </p:nvSpPr>
        <p:spPr bwMode="auto">
          <a:xfrm>
            <a:off x="6921500" y="4876800"/>
            <a:ext cx="2133600" cy="1828800"/>
          </a:xfrm>
          <a:prstGeom prst="rect">
            <a:avLst/>
          </a:prstGeom>
          <a:gradFill rotWithShape="1">
            <a:gsLst>
              <a:gs pos="0">
                <a:schemeClr val="bg1"/>
              </a:gs>
              <a:gs pos="100000">
                <a:srgbClr val="009900"/>
              </a:gs>
            </a:gsLst>
            <a:lin ang="5400000" scaled="1"/>
          </a:gradFill>
          <a:ln w="9525" algn="ctr">
            <a:solidFill>
              <a:schemeClr val="tx1"/>
            </a:solidFill>
            <a:miter lim="800000"/>
            <a:headEnd/>
            <a:tailEnd/>
          </a:ln>
          <a:effectLst/>
        </p:spPr>
        <p:txBody>
          <a:bodyPr wrap="none" anchor="ctr"/>
          <a:lstStyle/>
          <a:p>
            <a:pPr algn="ctr"/>
            <a:endParaRPr lang="en-GB" dirty="0"/>
          </a:p>
          <a:p>
            <a:pPr algn="ctr"/>
            <a:endParaRPr lang="en-GB" dirty="0"/>
          </a:p>
          <a:p>
            <a:pPr algn="ctr"/>
            <a:endParaRPr lang="en-GB" dirty="0"/>
          </a:p>
          <a:p>
            <a:pPr algn="ctr"/>
            <a:r>
              <a:rPr lang="en-GB" dirty="0"/>
              <a:t>Narcotics</a:t>
            </a:r>
          </a:p>
          <a:p>
            <a:pPr algn="ctr"/>
            <a:r>
              <a:rPr lang="en-GB" dirty="0"/>
              <a:t>NSAIDS </a:t>
            </a:r>
          </a:p>
          <a:p>
            <a:pPr algn="ctr"/>
            <a:r>
              <a:rPr lang="en-GB" dirty="0"/>
              <a:t>(</a:t>
            </a:r>
            <a:r>
              <a:rPr lang="en-GB" dirty="0" smtClean="0"/>
              <a:t>Ibuprofen</a:t>
            </a:r>
            <a:r>
              <a:rPr lang="en-GB" dirty="0"/>
              <a:t>)</a:t>
            </a:r>
          </a:p>
          <a:p>
            <a:pPr algn="ctr"/>
            <a:endParaRPr lang="en-GB" dirty="0"/>
          </a:p>
        </p:txBody>
      </p:sp>
      <p:sp>
        <p:nvSpPr>
          <p:cNvPr id="93201" name="Rectangle 17"/>
          <p:cNvSpPr>
            <a:spLocks noChangeArrowheads="1"/>
          </p:cNvSpPr>
          <p:nvPr/>
        </p:nvSpPr>
        <p:spPr bwMode="auto">
          <a:xfrm>
            <a:off x="6921500" y="4876800"/>
            <a:ext cx="2133600" cy="685800"/>
          </a:xfrm>
          <a:prstGeom prst="rect">
            <a:avLst/>
          </a:prstGeom>
          <a:solidFill>
            <a:schemeClr val="bg1"/>
          </a:solidFill>
          <a:ln w="9525">
            <a:solidFill>
              <a:schemeClr val="tx1"/>
            </a:solidFill>
            <a:miter lim="800000"/>
            <a:headEnd/>
            <a:tailEnd/>
          </a:ln>
          <a:effectLst/>
        </p:spPr>
        <p:txBody>
          <a:bodyPr wrap="none" anchor="ctr"/>
          <a:lstStyle/>
          <a:p>
            <a:pPr algn="ctr"/>
            <a:r>
              <a:rPr lang="en-GB"/>
              <a:t>MASK </a:t>
            </a:r>
          </a:p>
          <a:p>
            <a:pPr algn="ctr"/>
            <a:r>
              <a:rPr lang="en-GB"/>
              <a:t>PAIN</a:t>
            </a:r>
          </a:p>
        </p:txBody>
      </p:sp>
      <p:sp>
        <p:nvSpPr>
          <p:cNvPr id="93202" name="Line 18"/>
          <p:cNvSpPr>
            <a:spLocks noChangeShapeType="1"/>
          </p:cNvSpPr>
          <p:nvPr/>
        </p:nvSpPr>
        <p:spPr bwMode="auto">
          <a:xfrm>
            <a:off x="1828800" y="2743200"/>
            <a:ext cx="1371600" cy="685800"/>
          </a:xfrm>
          <a:prstGeom prst="line">
            <a:avLst/>
          </a:prstGeom>
          <a:noFill/>
          <a:ln w="57150">
            <a:solidFill>
              <a:schemeClr val="tx1"/>
            </a:solidFill>
            <a:round/>
            <a:headEnd/>
            <a:tailEnd type="triangle" w="med" len="med"/>
          </a:ln>
          <a:effectLst/>
        </p:spPr>
        <p:txBody>
          <a:bodyPr/>
          <a:lstStyle/>
          <a:p>
            <a:endParaRPr lang="en-GB"/>
          </a:p>
        </p:txBody>
      </p:sp>
      <p:sp>
        <p:nvSpPr>
          <p:cNvPr id="93203" name="Line 19"/>
          <p:cNvSpPr>
            <a:spLocks noChangeShapeType="1"/>
          </p:cNvSpPr>
          <p:nvPr/>
        </p:nvSpPr>
        <p:spPr bwMode="auto">
          <a:xfrm>
            <a:off x="4495800" y="2743200"/>
            <a:ext cx="0" cy="304800"/>
          </a:xfrm>
          <a:prstGeom prst="line">
            <a:avLst/>
          </a:prstGeom>
          <a:noFill/>
          <a:ln w="57150">
            <a:solidFill>
              <a:schemeClr val="tx1"/>
            </a:solidFill>
            <a:round/>
            <a:headEnd/>
            <a:tailEnd type="triangle" w="med" len="med"/>
          </a:ln>
          <a:effectLst/>
        </p:spPr>
        <p:txBody>
          <a:bodyPr/>
          <a:lstStyle/>
          <a:p>
            <a:endParaRPr lang="en-GB"/>
          </a:p>
        </p:txBody>
      </p:sp>
      <p:sp>
        <p:nvSpPr>
          <p:cNvPr id="93204" name="Line 20"/>
          <p:cNvSpPr>
            <a:spLocks noChangeShapeType="1"/>
          </p:cNvSpPr>
          <p:nvPr/>
        </p:nvSpPr>
        <p:spPr bwMode="auto">
          <a:xfrm flipH="1">
            <a:off x="5867400" y="2743200"/>
            <a:ext cx="990600" cy="609600"/>
          </a:xfrm>
          <a:prstGeom prst="line">
            <a:avLst/>
          </a:prstGeom>
          <a:noFill/>
          <a:ln w="57150">
            <a:solidFill>
              <a:schemeClr val="tx1"/>
            </a:solidFill>
            <a:round/>
            <a:headEnd/>
            <a:tailEnd type="triangle" w="med" len="med"/>
          </a:ln>
          <a:effectLst/>
        </p:spPr>
        <p:txBody>
          <a:bodyPr/>
          <a:lstStyle/>
          <a:p>
            <a:endParaRPr lang="en-GB"/>
          </a:p>
        </p:txBody>
      </p:sp>
      <p:sp>
        <p:nvSpPr>
          <p:cNvPr id="93205" name="Line 21"/>
          <p:cNvSpPr>
            <a:spLocks noChangeShapeType="1"/>
          </p:cNvSpPr>
          <p:nvPr/>
        </p:nvSpPr>
        <p:spPr bwMode="auto">
          <a:xfrm flipV="1">
            <a:off x="1143000" y="4191000"/>
            <a:ext cx="2057400" cy="685800"/>
          </a:xfrm>
          <a:prstGeom prst="line">
            <a:avLst/>
          </a:prstGeom>
          <a:noFill/>
          <a:ln w="57150">
            <a:solidFill>
              <a:schemeClr val="tx1"/>
            </a:solidFill>
            <a:round/>
            <a:headEnd/>
            <a:tailEnd type="triangle" w="med" len="med"/>
          </a:ln>
          <a:effectLst/>
        </p:spPr>
        <p:txBody>
          <a:bodyPr/>
          <a:lstStyle/>
          <a:p>
            <a:endParaRPr lang="en-GB"/>
          </a:p>
        </p:txBody>
      </p:sp>
      <p:sp>
        <p:nvSpPr>
          <p:cNvPr id="93206" name="Line 22"/>
          <p:cNvSpPr>
            <a:spLocks noChangeShapeType="1"/>
          </p:cNvSpPr>
          <p:nvPr/>
        </p:nvSpPr>
        <p:spPr bwMode="auto">
          <a:xfrm flipV="1">
            <a:off x="3124200" y="4572000"/>
            <a:ext cx="457200" cy="304800"/>
          </a:xfrm>
          <a:prstGeom prst="line">
            <a:avLst/>
          </a:prstGeom>
          <a:noFill/>
          <a:ln w="57150">
            <a:solidFill>
              <a:schemeClr val="tx1"/>
            </a:solidFill>
            <a:round/>
            <a:headEnd/>
            <a:tailEnd type="triangle" w="med" len="med"/>
          </a:ln>
          <a:effectLst/>
        </p:spPr>
        <p:txBody>
          <a:bodyPr/>
          <a:lstStyle/>
          <a:p>
            <a:endParaRPr lang="en-GB"/>
          </a:p>
        </p:txBody>
      </p:sp>
      <p:sp>
        <p:nvSpPr>
          <p:cNvPr id="93207" name="Line 23"/>
          <p:cNvSpPr>
            <a:spLocks noChangeShapeType="1"/>
          </p:cNvSpPr>
          <p:nvPr/>
        </p:nvSpPr>
        <p:spPr bwMode="auto">
          <a:xfrm flipH="1" flipV="1">
            <a:off x="5562600" y="4648200"/>
            <a:ext cx="152400" cy="228600"/>
          </a:xfrm>
          <a:prstGeom prst="line">
            <a:avLst/>
          </a:prstGeom>
          <a:noFill/>
          <a:ln w="57150">
            <a:solidFill>
              <a:schemeClr val="tx1"/>
            </a:solidFill>
            <a:round/>
            <a:headEnd/>
            <a:tailEnd type="triangle" w="med" len="med"/>
          </a:ln>
          <a:effectLst/>
        </p:spPr>
        <p:txBody>
          <a:bodyPr/>
          <a:lstStyle/>
          <a:p>
            <a:endParaRPr lang="en-GB"/>
          </a:p>
        </p:txBody>
      </p:sp>
      <p:sp>
        <p:nvSpPr>
          <p:cNvPr id="93208" name="Line 24"/>
          <p:cNvSpPr>
            <a:spLocks noChangeShapeType="1"/>
          </p:cNvSpPr>
          <p:nvPr/>
        </p:nvSpPr>
        <p:spPr bwMode="auto">
          <a:xfrm flipH="1" flipV="1">
            <a:off x="6019800" y="4191000"/>
            <a:ext cx="1295400" cy="685800"/>
          </a:xfrm>
          <a:prstGeom prst="line">
            <a:avLst/>
          </a:prstGeom>
          <a:noFill/>
          <a:ln w="57150">
            <a:solidFill>
              <a:schemeClr val="tx1"/>
            </a:solidFill>
            <a:round/>
            <a:headEnd/>
            <a:tailEnd type="triangle" w="med" len="med"/>
          </a:ln>
          <a:effectLst/>
        </p:spPr>
        <p:txBody>
          <a:bodyPr/>
          <a:lstStyle/>
          <a:p>
            <a:endParaRPr lang="en-GB"/>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4" name="Rectangle 6"/>
          <p:cNvSpPr>
            <a:spLocks noGrp="1" noChangeArrowheads="1"/>
          </p:cNvSpPr>
          <p:nvPr>
            <p:ph type="title"/>
          </p:nvPr>
        </p:nvSpPr>
        <p:spPr>
          <a:xfrm>
            <a:off x="457200" y="-304800"/>
            <a:ext cx="7543800" cy="1295400"/>
          </a:xfrm>
          <a:noFill/>
          <a:ln/>
        </p:spPr>
        <p:txBody>
          <a:bodyPr anchor="b"/>
          <a:lstStyle/>
          <a:p>
            <a:r>
              <a:rPr lang="en-GB"/>
              <a:t>Beta (</a:t>
            </a:r>
            <a:r>
              <a:rPr lang="en-GB">
                <a:sym typeface="Symbol" pitchFamily="18" charset="2"/>
              </a:rPr>
              <a:t>) 1 Receptors - Cardiac</a:t>
            </a:r>
          </a:p>
        </p:txBody>
      </p:sp>
      <p:pic>
        <p:nvPicPr>
          <p:cNvPr id="73735" name="Picture 7"/>
          <p:cNvPicPr>
            <a:picLocks noChangeAspect="1" noChangeArrowheads="1"/>
          </p:cNvPicPr>
          <p:nvPr/>
        </p:nvPicPr>
        <p:blipFill>
          <a:blip r:embed="rId2" cstate="print"/>
          <a:srcRect/>
          <a:stretch>
            <a:fillRect/>
          </a:stretch>
        </p:blipFill>
        <p:spPr bwMode="auto">
          <a:xfrm>
            <a:off x="42863" y="1143000"/>
            <a:ext cx="6153150" cy="4614863"/>
          </a:xfrm>
          <a:prstGeom prst="rect">
            <a:avLst/>
          </a:prstGeom>
          <a:noFill/>
          <a:ln w="9525">
            <a:solidFill>
              <a:schemeClr val="tx1"/>
            </a:solidFill>
            <a:miter lim="800000"/>
            <a:headEnd/>
            <a:tailEnd/>
          </a:ln>
          <a:effectLst/>
        </p:spPr>
      </p:pic>
      <p:sp>
        <p:nvSpPr>
          <p:cNvPr id="73736" name="Text Box 8"/>
          <p:cNvSpPr txBox="1">
            <a:spLocks noChangeArrowheads="1"/>
          </p:cNvSpPr>
          <p:nvPr/>
        </p:nvSpPr>
        <p:spPr bwMode="auto">
          <a:xfrm>
            <a:off x="6264275" y="1295400"/>
            <a:ext cx="2879725" cy="4664075"/>
          </a:xfrm>
          <a:prstGeom prst="rect">
            <a:avLst/>
          </a:prstGeom>
          <a:noFill/>
          <a:ln w="9525">
            <a:noFill/>
            <a:miter lim="800000"/>
            <a:headEnd/>
            <a:tailEnd/>
          </a:ln>
          <a:effectLst/>
        </p:spPr>
        <p:txBody>
          <a:bodyPr>
            <a:spAutoFit/>
          </a:bodyPr>
          <a:lstStyle/>
          <a:p>
            <a:pPr marL="182563" indent="-182563" eaLnBrk="1" hangingPunct="1">
              <a:spcBef>
                <a:spcPct val="50000"/>
              </a:spcBef>
              <a:buFont typeface="Wingdings" pitchFamily="2" charset="2"/>
              <a:buChar char="ü"/>
            </a:pPr>
            <a:r>
              <a:rPr lang="en-GB" sz="2000"/>
              <a:t>We often use beta blockers to treat cardiovascular problems as the heart cells express these receptors.</a:t>
            </a:r>
          </a:p>
          <a:p>
            <a:pPr marL="182563" indent="-182563" eaLnBrk="1" hangingPunct="1">
              <a:spcBef>
                <a:spcPct val="50000"/>
              </a:spcBef>
              <a:buFont typeface="Wingdings" pitchFamily="2" charset="2"/>
              <a:buChar char="ü"/>
            </a:pPr>
            <a:r>
              <a:rPr lang="en-GB" sz="2000"/>
              <a:t>If we activate beta 1 receptors in the heart, it </a:t>
            </a:r>
            <a:r>
              <a:rPr lang="en-GB" sz="2000" b="1"/>
              <a:t>increases cardiac force and rate</a:t>
            </a:r>
            <a:r>
              <a:rPr lang="en-GB" sz="2000"/>
              <a:t>, thus </a:t>
            </a:r>
            <a:r>
              <a:rPr lang="en-GB" sz="2000" b="1"/>
              <a:t>increasing BP</a:t>
            </a:r>
            <a:r>
              <a:rPr lang="en-GB" sz="2000"/>
              <a:t> </a:t>
            </a:r>
          </a:p>
          <a:p>
            <a:pPr marL="182563" indent="-182563" eaLnBrk="1" hangingPunct="1">
              <a:spcBef>
                <a:spcPct val="50000"/>
              </a:spcBef>
              <a:buFont typeface="Wingdings" pitchFamily="2" charset="2"/>
              <a:buChar char="ü"/>
            </a:pPr>
            <a:r>
              <a:rPr lang="en-GB" sz="2000"/>
              <a:t>If we block them, then we reduce these parameters – </a:t>
            </a:r>
            <a:r>
              <a:rPr lang="en-GB" sz="2000" b="1"/>
              <a:t>reduce BP in hypertension</a:t>
            </a:r>
            <a:r>
              <a:rPr lang="en-GB" sz="2000"/>
              <a:t>.</a:t>
            </a:r>
          </a:p>
        </p:txBody>
      </p:sp>
      <p:sp>
        <p:nvSpPr>
          <p:cNvPr id="73737" name="Text Box 9"/>
          <p:cNvSpPr txBox="1">
            <a:spLocks noChangeArrowheads="1"/>
          </p:cNvSpPr>
          <p:nvPr/>
        </p:nvSpPr>
        <p:spPr bwMode="auto">
          <a:xfrm>
            <a:off x="457200" y="6019800"/>
            <a:ext cx="6553200" cy="641350"/>
          </a:xfrm>
          <a:prstGeom prst="rect">
            <a:avLst/>
          </a:prstGeom>
          <a:gradFill rotWithShape="1">
            <a:gsLst>
              <a:gs pos="0">
                <a:schemeClr val="bg1"/>
              </a:gs>
              <a:gs pos="100000">
                <a:schemeClr val="bg2"/>
              </a:gs>
            </a:gsLst>
            <a:lin ang="5400000" scaled="1"/>
          </a:gradFill>
          <a:ln w="9525">
            <a:noFill/>
            <a:miter lim="800000"/>
            <a:headEnd/>
            <a:tailEnd/>
          </a:ln>
          <a:effectLst/>
        </p:spPr>
        <p:txBody>
          <a:bodyPr>
            <a:spAutoFit/>
          </a:bodyPr>
          <a:lstStyle/>
          <a:p>
            <a:pPr eaLnBrk="1" hangingPunct="1">
              <a:spcBef>
                <a:spcPct val="50000"/>
              </a:spcBef>
            </a:pPr>
            <a:r>
              <a:rPr lang="en-GB" sz="1800">
                <a:latin typeface="Arial" charset="0"/>
              </a:rPr>
              <a:t>These are the receptors triggered by adrenaline during the </a:t>
            </a:r>
            <a:r>
              <a:rPr lang="en-GB" sz="1800" b="1">
                <a:latin typeface="Arial" charset="0"/>
              </a:rPr>
              <a:t>fight or flight reaction</a:t>
            </a:r>
            <a:r>
              <a:rPr lang="en-GB" sz="1800">
                <a:latin typeface="Arial" charset="0"/>
              </a:rPr>
              <a:t> – EXERCISE/EMERGENCY</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8" name="Rectangle 6"/>
          <p:cNvSpPr>
            <a:spLocks noGrp="1" noChangeArrowheads="1"/>
          </p:cNvSpPr>
          <p:nvPr>
            <p:ph type="title"/>
          </p:nvPr>
        </p:nvSpPr>
        <p:spPr>
          <a:xfrm>
            <a:off x="457200" y="122238"/>
            <a:ext cx="7543800" cy="1295400"/>
          </a:xfrm>
          <a:noFill/>
          <a:ln/>
        </p:spPr>
        <p:txBody>
          <a:bodyPr anchor="b"/>
          <a:lstStyle/>
          <a:p>
            <a:r>
              <a:rPr lang="en-GB"/>
              <a:t>Why do we have to be careful with beta-blockers?</a:t>
            </a:r>
          </a:p>
        </p:txBody>
      </p:sp>
      <p:grpSp>
        <p:nvGrpSpPr>
          <p:cNvPr id="74759" name="Group 7"/>
          <p:cNvGrpSpPr>
            <a:grpSpLocks/>
          </p:cNvGrpSpPr>
          <p:nvPr/>
        </p:nvGrpSpPr>
        <p:grpSpPr bwMode="auto">
          <a:xfrm>
            <a:off x="0" y="1484313"/>
            <a:ext cx="5943600" cy="3868737"/>
            <a:chOff x="1008" y="1253"/>
            <a:chExt cx="3744" cy="2437"/>
          </a:xfrm>
        </p:grpSpPr>
        <p:pic>
          <p:nvPicPr>
            <p:cNvPr id="74760" name="Picture 8"/>
            <p:cNvPicPr>
              <a:picLocks noChangeAspect="1" noChangeArrowheads="1"/>
            </p:cNvPicPr>
            <p:nvPr/>
          </p:nvPicPr>
          <p:blipFill>
            <a:blip r:embed="rId2" cstate="print"/>
            <a:srcRect/>
            <a:stretch>
              <a:fillRect/>
            </a:stretch>
          </p:blipFill>
          <p:spPr bwMode="auto">
            <a:xfrm>
              <a:off x="1008" y="1254"/>
              <a:ext cx="3744" cy="2436"/>
            </a:xfrm>
            <a:prstGeom prst="rect">
              <a:avLst/>
            </a:prstGeom>
            <a:noFill/>
            <a:ln w="9525">
              <a:noFill/>
              <a:miter lim="800000"/>
              <a:headEnd/>
              <a:tailEnd/>
            </a:ln>
            <a:effectLst/>
          </p:spPr>
        </p:pic>
        <p:sp>
          <p:nvSpPr>
            <p:cNvPr id="74761" name="Rectangle 9"/>
            <p:cNvSpPr>
              <a:spLocks noChangeArrowheads="1"/>
            </p:cNvSpPr>
            <p:nvPr/>
          </p:nvSpPr>
          <p:spPr bwMode="auto">
            <a:xfrm>
              <a:off x="2245" y="2614"/>
              <a:ext cx="1043" cy="181"/>
            </a:xfrm>
            <a:prstGeom prst="rect">
              <a:avLst/>
            </a:prstGeom>
            <a:solidFill>
              <a:schemeClr val="bg1"/>
            </a:solidFill>
            <a:ln w="9525">
              <a:solidFill>
                <a:schemeClr val="bg1"/>
              </a:solidFill>
              <a:miter lim="800000"/>
              <a:headEnd/>
              <a:tailEnd/>
            </a:ln>
            <a:effectLst/>
          </p:spPr>
          <p:txBody>
            <a:bodyPr wrap="none" anchor="ctr"/>
            <a:lstStyle/>
            <a:p>
              <a:endParaRPr lang="en-GB"/>
            </a:p>
          </p:txBody>
        </p:sp>
        <p:sp>
          <p:nvSpPr>
            <p:cNvPr id="74762" name="Rectangle 10"/>
            <p:cNvSpPr>
              <a:spLocks noChangeArrowheads="1"/>
            </p:cNvSpPr>
            <p:nvPr/>
          </p:nvSpPr>
          <p:spPr bwMode="auto">
            <a:xfrm>
              <a:off x="2290" y="1253"/>
              <a:ext cx="1043" cy="181"/>
            </a:xfrm>
            <a:prstGeom prst="rect">
              <a:avLst/>
            </a:prstGeom>
            <a:solidFill>
              <a:schemeClr val="bg1"/>
            </a:solidFill>
            <a:ln w="9525">
              <a:solidFill>
                <a:schemeClr val="bg1"/>
              </a:solidFill>
              <a:miter lim="800000"/>
              <a:headEnd/>
              <a:tailEnd/>
            </a:ln>
            <a:effectLst/>
          </p:spPr>
          <p:txBody>
            <a:bodyPr wrap="none" anchor="ctr"/>
            <a:lstStyle/>
            <a:p>
              <a:endParaRPr lang="en-GB"/>
            </a:p>
          </p:txBody>
        </p:sp>
      </p:grpSp>
      <p:sp>
        <p:nvSpPr>
          <p:cNvPr id="74763" name="Text Box 11"/>
          <p:cNvSpPr txBox="1">
            <a:spLocks noChangeArrowheads="1"/>
          </p:cNvSpPr>
          <p:nvPr/>
        </p:nvSpPr>
        <p:spPr bwMode="auto">
          <a:xfrm>
            <a:off x="5486400" y="1676400"/>
            <a:ext cx="3311525" cy="1200150"/>
          </a:xfrm>
          <a:prstGeom prst="rect">
            <a:avLst/>
          </a:prstGeom>
          <a:gradFill rotWithShape="1">
            <a:gsLst>
              <a:gs pos="0">
                <a:schemeClr val="bg1"/>
              </a:gs>
              <a:gs pos="100000">
                <a:schemeClr val="bg2"/>
              </a:gs>
            </a:gsLst>
            <a:lin ang="5400000" scaled="1"/>
          </a:gradFill>
          <a:ln w="9525">
            <a:solidFill>
              <a:schemeClr val="tx1"/>
            </a:solidFill>
            <a:miter lim="800000"/>
            <a:headEnd/>
            <a:tailEnd/>
          </a:ln>
          <a:effectLst/>
        </p:spPr>
        <p:txBody>
          <a:bodyPr>
            <a:spAutoFit/>
          </a:bodyPr>
          <a:lstStyle/>
          <a:p>
            <a:pPr eaLnBrk="1" hangingPunct="1">
              <a:spcBef>
                <a:spcPct val="50000"/>
              </a:spcBef>
            </a:pPr>
            <a:r>
              <a:rPr lang="en-GB" sz="1800">
                <a:latin typeface="Arial" charset="0"/>
              </a:rPr>
              <a:t>Useful effects for patients with CV disease, but make sure BP, HR, force of contraction don’t drop too much suddenly!</a:t>
            </a:r>
          </a:p>
        </p:txBody>
      </p:sp>
      <p:sp>
        <p:nvSpPr>
          <p:cNvPr id="74764" name="Text Box 12"/>
          <p:cNvSpPr txBox="1">
            <a:spLocks noChangeArrowheads="1"/>
          </p:cNvSpPr>
          <p:nvPr/>
        </p:nvSpPr>
        <p:spPr bwMode="auto">
          <a:xfrm>
            <a:off x="5508625" y="3213100"/>
            <a:ext cx="3419475" cy="2436813"/>
          </a:xfrm>
          <a:prstGeom prst="rect">
            <a:avLst/>
          </a:prstGeom>
          <a:gradFill rotWithShape="1">
            <a:gsLst>
              <a:gs pos="0">
                <a:schemeClr val="bg1"/>
              </a:gs>
              <a:gs pos="100000">
                <a:schemeClr val="bg2"/>
              </a:gs>
            </a:gsLst>
            <a:lin ang="5400000" scaled="1"/>
          </a:gradFill>
          <a:ln w="9525" algn="ctr">
            <a:solidFill>
              <a:schemeClr val="tx1"/>
            </a:solidFill>
            <a:miter lim="800000"/>
            <a:headEnd/>
            <a:tailEnd/>
          </a:ln>
          <a:effectLst/>
        </p:spPr>
        <p:txBody>
          <a:bodyPr>
            <a:spAutoFit/>
          </a:bodyPr>
          <a:lstStyle/>
          <a:p>
            <a:pPr eaLnBrk="1" hangingPunct="1">
              <a:spcBef>
                <a:spcPct val="50000"/>
              </a:spcBef>
            </a:pPr>
            <a:r>
              <a:rPr lang="en-GB" sz="1800">
                <a:latin typeface="Arial" charset="0"/>
              </a:rPr>
              <a:t>But </a:t>
            </a:r>
            <a:r>
              <a:rPr lang="en-GB" sz="1800" b="1">
                <a:latin typeface="Arial" charset="0"/>
              </a:rPr>
              <a:t>BE CAREFUL!!</a:t>
            </a:r>
          </a:p>
          <a:p>
            <a:pPr eaLnBrk="1" hangingPunct="1">
              <a:spcBef>
                <a:spcPct val="50000"/>
              </a:spcBef>
            </a:pPr>
            <a:r>
              <a:rPr lang="en-GB" sz="1800">
                <a:latin typeface="Arial" charset="0"/>
              </a:rPr>
              <a:t>If you use a beta blocker that is non-selective i.e. it blocks both beta 1 and 2 receptors, then patients with asthma may not be able to dilate their airways when they use their inhalers! = ASPHYXIATION!!</a:t>
            </a:r>
          </a:p>
        </p:txBody>
      </p:sp>
      <p:sp>
        <p:nvSpPr>
          <p:cNvPr id="74765" name="Text Box 13"/>
          <p:cNvSpPr txBox="1">
            <a:spLocks noChangeArrowheads="1"/>
          </p:cNvSpPr>
          <p:nvPr/>
        </p:nvSpPr>
        <p:spPr bwMode="auto">
          <a:xfrm>
            <a:off x="0" y="5665788"/>
            <a:ext cx="8713788" cy="1192212"/>
          </a:xfrm>
          <a:prstGeom prst="rect">
            <a:avLst/>
          </a:prstGeom>
          <a:noFill/>
          <a:ln w="9525">
            <a:noFill/>
            <a:miter lim="800000"/>
            <a:headEnd/>
            <a:tailEnd/>
          </a:ln>
          <a:effectLst/>
        </p:spPr>
        <p:txBody>
          <a:bodyPr>
            <a:spAutoFit/>
          </a:bodyPr>
          <a:lstStyle/>
          <a:p>
            <a:pPr marL="182563" indent="-182563" eaLnBrk="1" hangingPunct="1">
              <a:spcBef>
                <a:spcPct val="50000"/>
              </a:spcBef>
              <a:buFontTx/>
              <a:buChar char="•"/>
            </a:pPr>
            <a:r>
              <a:rPr lang="en-GB" sz="1600" b="1">
                <a:latin typeface="Arial" charset="0"/>
              </a:rPr>
              <a:t>Atenolol</a:t>
            </a:r>
            <a:r>
              <a:rPr lang="en-GB" sz="1600">
                <a:latin typeface="Arial" charset="0"/>
              </a:rPr>
              <a:t> is often used in asthmatic patients who have cardiovascular problems as it has mainly beta 1 blocking activity, but little effect on respiratory beta 2. </a:t>
            </a:r>
            <a:r>
              <a:rPr lang="en-GB" sz="1600" b="1" u="sng">
                <a:latin typeface="Arial" charset="0"/>
              </a:rPr>
              <a:t>BETA-1 SELECTIVE</a:t>
            </a:r>
            <a:r>
              <a:rPr lang="en-GB" sz="1600">
                <a:latin typeface="Arial" charset="0"/>
              </a:rPr>
              <a:t>.</a:t>
            </a:r>
          </a:p>
          <a:p>
            <a:pPr marL="182563" indent="-182563" eaLnBrk="1" hangingPunct="1">
              <a:spcBef>
                <a:spcPct val="50000"/>
              </a:spcBef>
              <a:buFontTx/>
              <a:buChar char="•"/>
            </a:pPr>
            <a:r>
              <a:rPr lang="en-GB" sz="1600" b="1">
                <a:latin typeface="Arial" charset="0"/>
              </a:rPr>
              <a:t>Propranolol</a:t>
            </a:r>
            <a:r>
              <a:rPr lang="en-GB" sz="1600">
                <a:latin typeface="Arial" charset="0"/>
              </a:rPr>
              <a:t> is a very useful drug, but blocks all beta receptors, thus asthmatics sometimes find that it produces breathing problems for them. </a:t>
            </a:r>
            <a:r>
              <a:rPr lang="en-GB" sz="1600" b="1" u="sng">
                <a:latin typeface="Arial" charset="0"/>
              </a:rPr>
              <a:t>NON-SELECTIVE BETA BLOCKER</a:t>
            </a:r>
            <a:r>
              <a:rPr lang="en-GB" sz="1600">
                <a:latin typeface="Arial" charset="0"/>
              </a:rPr>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89" name="AutoShape 13"/>
          <p:cNvSpPr>
            <a:spLocks noChangeArrowheads="1"/>
          </p:cNvSpPr>
          <p:nvPr/>
        </p:nvSpPr>
        <p:spPr bwMode="auto">
          <a:xfrm>
            <a:off x="228600" y="609600"/>
            <a:ext cx="8534400" cy="6096000"/>
          </a:xfrm>
          <a:prstGeom prst="roundRect">
            <a:avLst>
              <a:gd name="adj" fmla="val 16667"/>
            </a:avLst>
          </a:prstGeom>
          <a:gradFill rotWithShape="1">
            <a:gsLst>
              <a:gs pos="0">
                <a:schemeClr val="bg1"/>
              </a:gs>
              <a:gs pos="100000">
                <a:schemeClr val="bg2"/>
              </a:gs>
            </a:gsLst>
            <a:lin ang="5400000" scaled="1"/>
          </a:gradFill>
          <a:ln w="9525">
            <a:solidFill>
              <a:schemeClr val="tx1"/>
            </a:solidFill>
            <a:round/>
            <a:headEnd/>
            <a:tailEnd/>
          </a:ln>
          <a:effectLst/>
        </p:spPr>
        <p:txBody>
          <a:bodyPr wrap="none" anchor="ctr"/>
          <a:lstStyle/>
          <a:p>
            <a:endParaRPr lang="en-GB"/>
          </a:p>
        </p:txBody>
      </p:sp>
      <p:sp>
        <p:nvSpPr>
          <p:cNvPr id="75787" name="Rectangle 11"/>
          <p:cNvSpPr>
            <a:spLocks noGrp="1" noChangeArrowheads="1"/>
          </p:cNvSpPr>
          <p:nvPr>
            <p:ph type="title"/>
          </p:nvPr>
        </p:nvSpPr>
        <p:spPr>
          <a:xfrm>
            <a:off x="457200" y="-647700"/>
            <a:ext cx="7543800" cy="1295400"/>
          </a:xfrm>
          <a:noFill/>
          <a:ln/>
        </p:spPr>
        <p:txBody>
          <a:bodyPr anchor="b"/>
          <a:lstStyle/>
          <a:p>
            <a:r>
              <a:rPr lang="en-GB" sz="4000"/>
              <a:t>Abusing Beta Blockers</a:t>
            </a:r>
          </a:p>
        </p:txBody>
      </p:sp>
      <p:sp>
        <p:nvSpPr>
          <p:cNvPr id="75788" name="Rectangle 12"/>
          <p:cNvSpPr>
            <a:spLocks noGrp="1" noChangeArrowheads="1"/>
          </p:cNvSpPr>
          <p:nvPr>
            <p:ph type="body" idx="1"/>
          </p:nvPr>
        </p:nvSpPr>
        <p:spPr>
          <a:xfrm>
            <a:off x="304800" y="947738"/>
            <a:ext cx="8382000" cy="4411662"/>
          </a:xfrm>
          <a:noFill/>
          <a:ln/>
        </p:spPr>
        <p:txBody>
          <a:bodyPr/>
          <a:lstStyle/>
          <a:p>
            <a:pPr>
              <a:lnSpc>
                <a:spcPct val="80000"/>
              </a:lnSpc>
              <a:buFont typeface="Wingdings" pitchFamily="2" charset="2"/>
              <a:buChar char="Ø"/>
            </a:pPr>
            <a:r>
              <a:rPr lang="en-GB" sz="2400"/>
              <a:t>Some sports might find beta blockers beneficial, especially when they need a steady hand or aim e.g. archery, shooting, darts, javelin, etc</a:t>
            </a:r>
          </a:p>
          <a:p>
            <a:pPr>
              <a:lnSpc>
                <a:spcPct val="80000"/>
              </a:lnSpc>
              <a:buFont typeface="Wingdings" pitchFamily="2" charset="2"/>
              <a:buChar char="Ø"/>
            </a:pPr>
            <a:endParaRPr lang="en-GB" sz="2400"/>
          </a:p>
          <a:p>
            <a:pPr>
              <a:lnSpc>
                <a:spcPct val="80000"/>
              </a:lnSpc>
              <a:buFont typeface="Wingdings" pitchFamily="2" charset="2"/>
              <a:buChar char="Ø"/>
            </a:pPr>
            <a:r>
              <a:rPr lang="en-GB" sz="2400"/>
              <a:t>These can be drugs of abuse in these sports.</a:t>
            </a:r>
          </a:p>
          <a:p>
            <a:pPr>
              <a:lnSpc>
                <a:spcPct val="80000"/>
              </a:lnSpc>
              <a:buFont typeface="Wingdings" pitchFamily="2" charset="2"/>
              <a:buChar char="Ø"/>
            </a:pPr>
            <a:endParaRPr lang="en-GB" sz="2400"/>
          </a:p>
          <a:p>
            <a:pPr>
              <a:lnSpc>
                <a:spcPct val="80000"/>
              </a:lnSpc>
              <a:buFont typeface="Wingdings" pitchFamily="2" charset="2"/>
              <a:buChar char="Ø"/>
            </a:pPr>
            <a:r>
              <a:rPr lang="en-GB" sz="2400"/>
              <a:t>Slow HR, reduce skeletal muscle tremor.</a:t>
            </a:r>
          </a:p>
          <a:p>
            <a:pPr>
              <a:lnSpc>
                <a:spcPct val="80000"/>
              </a:lnSpc>
              <a:buFont typeface="Wingdings" pitchFamily="2" charset="2"/>
              <a:buChar char="Ø"/>
            </a:pPr>
            <a:endParaRPr lang="en-GB" sz="2400"/>
          </a:p>
          <a:p>
            <a:pPr>
              <a:lnSpc>
                <a:spcPct val="80000"/>
              </a:lnSpc>
              <a:buFont typeface="Wingdings" pitchFamily="2" charset="2"/>
              <a:buChar char="Ø"/>
            </a:pPr>
            <a:r>
              <a:rPr lang="en-GB" sz="2400"/>
              <a:t>Pistol shooting performance increased by 13.4% during beta-blockade.</a:t>
            </a:r>
          </a:p>
          <a:p>
            <a:pPr>
              <a:lnSpc>
                <a:spcPct val="80000"/>
              </a:lnSpc>
              <a:buFont typeface="Wingdings" pitchFamily="2" charset="2"/>
              <a:buChar char="Ø"/>
            </a:pPr>
            <a:endParaRPr lang="en-GB" sz="2400"/>
          </a:p>
          <a:p>
            <a:pPr>
              <a:lnSpc>
                <a:spcPct val="80000"/>
              </a:lnSpc>
              <a:buFont typeface="Wingdings" pitchFamily="2" charset="2"/>
              <a:buChar char="Ø"/>
            </a:pPr>
            <a:r>
              <a:rPr lang="en-GB" sz="2400"/>
              <a:t>Thought to be mainly due to decreased hand tremor not decreased HR.</a:t>
            </a:r>
          </a:p>
          <a:p>
            <a:pPr>
              <a:lnSpc>
                <a:spcPct val="80000"/>
              </a:lnSpc>
              <a:buFont typeface="Wingdings" pitchFamily="2" charset="2"/>
              <a:buChar char="Ø"/>
            </a:pPr>
            <a:endParaRPr lang="en-GB" sz="2400"/>
          </a:p>
          <a:p>
            <a:pPr>
              <a:lnSpc>
                <a:spcPct val="80000"/>
              </a:lnSpc>
              <a:buFont typeface="Wingdings" pitchFamily="2" charset="2"/>
              <a:buChar char="Ø"/>
            </a:pPr>
            <a:r>
              <a:rPr lang="en-GB" sz="2400"/>
              <a:t>Do not appear to affect auditory or visual reaction time, strength, power or muscular endurance in any beneficial way.</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9332" name="Picture 4" descr="New Image 22"/>
          <p:cNvPicPr>
            <a:picLocks noChangeAspect="1" noChangeArrowheads="1"/>
          </p:cNvPicPr>
          <p:nvPr/>
        </p:nvPicPr>
        <p:blipFill>
          <a:blip r:embed="rId2" cstate="print"/>
          <a:srcRect/>
          <a:stretch>
            <a:fillRect/>
          </a:stretch>
        </p:blipFill>
        <p:spPr bwMode="auto">
          <a:xfrm>
            <a:off x="3810000" y="533400"/>
            <a:ext cx="4305300" cy="5905500"/>
          </a:xfrm>
          <a:prstGeom prst="rect">
            <a:avLst/>
          </a:prstGeom>
          <a:noFill/>
          <a:ln w="9525">
            <a:solidFill>
              <a:schemeClr val="tx1"/>
            </a:solidFill>
            <a:miter lim="800000"/>
            <a:headEnd/>
            <a:tailEnd/>
          </a:ln>
        </p:spPr>
      </p:pic>
      <p:sp>
        <p:nvSpPr>
          <p:cNvPr id="99333" name="Rectangle 5"/>
          <p:cNvSpPr>
            <a:spLocks noChangeArrowheads="1"/>
          </p:cNvSpPr>
          <p:nvPr/>
        </p:nvSpPr>
        <p:spPr bwMode="auto">
          <a:xfrm>
            <a:off x="0" y="2133600"/>
            <a:ext cx="3581400" cy="1295400"/>
          </a:xfrm>
          <a:prstGeom prst="rect">
            <a:avLst/>
          </a:prstGeom>
          <a:noFill/>
          <a:ln w="9525">
            <a:noFill/>
            <a:miter lim="800000"/>
            <a:headEnd/>
            <a:tailEnd/>
          </a:ln>
          <a:effectLst/>
        </p:spPr>
        <p:txBody>
          <a:bodyPr anchor="b"/>
          <a:lstStyle/>
          <a:p>
            <a:pPr algn="ctr"/>
            <a:r>
              <a:rPr lang="en-GB" sz="4000" u="sng" dirty="0" smtClean="0">
                <a:solidFill>
                  <a:schemeClr val="tx2"/>
                </a:solidFill>
              </a:rPr>
              <a:t>S</a:t>
            </a:r>
            <a:r>
              <a:rPr lang="en-GB" sz="4000" u="sng" dirty="0" smtClean="0">
                <a:solidFill>
                  <a:schemeClr val="tx2"/>
                </a:solidFill>
              </a:rPr>
              <a:t>teroidal </a:t>
            </a:r>
            <a:r>
              <a:rPr lang="en-GB" sz="4000" u="sng" dirty="0">
                <a:solidFill>
                  <a:schemeClr val="tx2"/>
                </a:solidFill>
              </a:rPr>
              <a:t>Anti-inflammatory</a:t>
            </a:r>
            <a:br>
              <a:rPr lang="en-GB" sz="4000" u="sng" dirty="0">
                <a:solidFill>
                  <a:schemeClr val="tx2"/>
                </a:solidFill>
              </a:rPr>
            </a:br>
            <a:r>
              <a:rPr lang="en-GB" sz="4000" u="sng" dirty="0">
                <a:solidFill>
                  <a:schemeClr val="tx2"/>
                </a:solidFill>
              </a:rPr>
              <a:t>(NSAIDs)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228600" y="1981200"/>
            <a:ext cx="3581400" cy="1295400"/>
          </a:xfrm>
          <a:noFill/>
          <a:ln/>
        </p:spPr>
        <p:txBody>
          <a:bodyPr anchor="b"/>
          <a:lstStyle/>
          <a:p>
            <a:r>
              <a:rPr lang="en-GB" sz="4000" u="sng"/>
              <a:t>Non-steroidal Anti-inflammatory</a:t>
            </a:r>
            <a:br>
              <a:rPr lang="en-GB" sz="4000" u="sng"/>
            </a:br>
            <a:r>
              <a:rPr lang="en-GB" sz="4000" u="sng"/>
              <a:t>(NSAIDs) </a:t>
            </a:r>
          </a:p>
        </p:txBody>
      </p:sp>
      <p:pic>
        <p:nvPicPr>
          <p:cNvPr id="97285" name="Picture 5" descr="New Image 20"/>
          <p:cNvPicPr>
            <a:picLocks noChangeAspect="1" noChangeArrowheads="1"/>
          </p:cNvPicPr>
          <p:nvPr/>
        </p:nvPicPr>
        <p:blipFill>
          <a:blip r:embed="rId2" cstate="print"/>
          <a:srcRect/>
          <a:stretch>
            <a:fillRect/>
          </a:stretch>
        </p:blipFill>
        <p:spPr bwMode="auto">
          <a:xfrm>
            <a:off x="4038600" y="228600"/>
            <a:ext cx="4583113" cy="6286500"/>
          </a:xfrm>
          <a:prstGeom prst="rect">
            <a:avLst/>
          </a:prstGeom>
          <a:noFill/>
          <a:ln w="9525">
            <a:solidFill>
              <a:schemeClr val="tx1"/>
            </a:solidFill>
            <a:miter lim="800000"/>
            <a:headEnd/>
            <a:tailEnd/>
          </a:ln>
        </p:spPr>
      </p:pic>
      <p:sp>
        <p:nvSpPr>
          <p:cNvPr id="97286" name="Text Box 6"/>
          <p:cNvSpPr txBox="1">
            <a:spLocks noChangeArrowheads="1"/>
          </p:cNvSpPr>
          <p:nvPr/>
        </p:nvSpPr>
        <p:spPr bwMode="auto">
          <a:xfrm>
            <a:off x="142875" y="4191000"/>
            <a:ext cx="3732213" cy="1927225"/>
          </a:xfrm>
          <a:prstGeom prst="rect">
            <a:avLst/>
          </a:prstGeom>
          <a:gradFill rotWithShape="1">
            <a:gsLst>
              <a:gs pos="0">
                <a:schemeClr val="bg1"/>
              </a:gs>
              <a:gs pos="100000">
                <a:schemeClr val="bg2"/>
              </a:gs>
            </a:gsLst>
            <a:lin ang="5400000" scaled="1"/>
          </a:gradFill>
          <a:ln w="9525">
            <a:solidFill>
              <a:schemeClr val="tx1"/>
            </a:solidFill>
            <a:miter lim="800000"/>
            <a:headEnd/>
            <a:tailEnd/>
          </a:ln>
          <a:effectLst/>
        </p:spPr>
        <p:txBody>
          <a:bodyPr wrap="none">
            <a:spAutoFit/>
          </a:bodyPr>
          <a:lstStyle/>
          <a:p>
            <a:r>
              <a:rPr lang="en-GB"/>
              <a:t>Uses</a:t>
            </a:r>
          </a:p>
          <a:p>
            <a:endParaRPr lang="en-GB"/>
          </a:p>
          <a:p>
            <a:pPr>
              <a:buFont typeface="Wingdings" pitchFamily="2" charset="2"/>
              <a:buChar char="Ø"/>
            </a:pPr>
            <a:r>
              <a:rPr lang="en-GB"/>
              <a:t>Mask pain</a:t>
            </a:r>
          </a:p>
          <a:p>
            <a:pPr>
              <a:buFont typeface="Wingdings" pitchFamily="2" charset="2"/>
              <a:buChar char="Ø"/>
            </a:pPr>
            <a:r>
              <a:rPr lang="en-GB"/>
              <a:t>Increase Training Capacity</a:t>
            </a:r>
          </a:p>
          <a:p>
            <a:pPr>
              <a:buFont typeface="Wingdings" pitchFamily="2" charset="2"/>
              <a:buChar char="Ø"/>
            </a:pPr>
            <a:r>
              <a:rPr lang="en-GB"/>
              <a:t>Mark Injury Pain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525" name="Picture 5" descr="Figure. Pharmacology of Traditional NSAIDs and Selective COX-2 Inhibitors on Prostaglandin Synthesis6"/>
          <p:cNvPicPr>
            <a:picLocks noChangeAspect="1" noChangeArrowheads="1"/>
          </p:cNvPicPr>
          <p:nvPr/>
        </p:nvPicPr>
        <p:blipFill>
          <a:blip r:embed="rId2" cstate="print"/>
          <a:srcRect/>
          <a:stretch>
            <a:fillRect/>
          </a:stretch>
        </p:blipFill>
        <p:spPr bwMode="auto">
          <a:xfrm>
            <a:off x="914400" y="685800"/>
            <a:ext cx="6934200" cy="520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62000" y="-647700"/>
            <a:ext cx="7543800" cy="1295400"/>
          </a:xfrm>
          <a:noFill/>
          <a:ln/>
        </p:spPr>
        <p:txBody>
          <a:bodyPr anchor="b"/>
          <a:lstStyle/>
          <a:p>
            <a:r>
              <a:rPr lang="en-GB" sz="4000" u="sng"/>
              <a:t>COX Inhibitors : </a:t>
            </a:r>
          </a:p>
        </p:txBody>
      </p:sp>
      <p:pic>
        <p:nvPicPr>
          <p:cNvPr id="100356" name="Picture 4" descr="New Image 23"/>
          <p:cNvPicPr>
            <a:picLocks noChangeAspect="1" noChangeArrowheads="1"/>
          </p:cNvPicPr>
          <p:nvPr/>
        </p:nvPicPr>
        <p:blipFill>
          <a:blip r:embed="rId2" cstate="print"/>
          <a:srcRect/>
          <a:stretch>
            <a:fillRect/>
          </a:stretch>
        </p:blipFill>
        <p:spPr bwMode="auto">
          <a:xfrm>
            <a:off x="95250" y="838200"/>
            <a:ext cx="9048750" cy="4733925"/>
          </a:xfrm>
          <a:prstGeom prst="rect">
            <a:avLst/>
          </a:prstGeom>
          <a:noFill/>
          <a:ln w="9525">
            <a:solidFill>
              <a:schemeClr val="tx1"/>
            </a:solidFill>
            <a:miter lim="800000"/>
            <a:headEnd/>
            <a:tailEnd/>
          </a:ln>
        </p:spPr>
      </p:pic>
      <p:sp>
        <p:nvSpPr>
          <p:cNvPr id="100357" name="Text Box 5"/>
          <p:cNvSpPr txBox="1">
            <a:spLocks noChangeArrowheads="1"/>
          </p:cNvSpPr>
          <p:nvPr/>
        </p:nvSpPr>
        <p:spPr bwMode="auto">
          <a:xfrm>
            <a:off x="304800" y="5791200"/>
            <a:ext cx="8001000" cy="822325"/>
          </a:xfrm>
          <a:prstGeom prst="rect">
            <a:avLst/>
          </a:prstGeom>
          <a:gradFill rotWithShape="1">
            <a:gsLst>
              <a:gs pos="0">
                <a:schemeClr val="bg1"/>
              </a:gs>
              <a:gs pos="100000">
                <a:schemeClr val="bg2"/>
              </a:gs>
            </a:gsLst>
            <a:lin ang="5400000" scaled="1"/>
          </a:gradFill>
          <a:ln w="9525">
            <a:noFill/>
            <a:miter lim="800000"/>
            <a:headEnd/>
            <a:tailEnd/>
          </a:ln>
          <a:effectLst/>
        </p:spPr>
        <p:txBody>
          <a:bodyPr>
            <a:spAutoFit/>
          </a:bodyPr>
          <a:lstStyle/>
          <a:p>
            <a:r>
              <a:rPr lang="en-GB"/>
              <a:t>Prostaglandins  (PGE2) produced in the GI tract PROTECT against damage and reduce acid production.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685800" y="0"/>
            <a:ext cx="7543800" cy="1295400"/>
          </a:xfrm>
          <a:noFill/>
          <a:ln/>
        </p:spPr>
        <p:txBody>
          <a:bodyPr anchor="b"/>
          <a:lstStyle/>
          <a:p>
            <a:r>
              <a:rPr lang="en-GB" sz="4000" u="sng"/>
              <a:t>COX-1 selective or non selective Inhibitors : </a:t>
            </a:r>
          </a:p>
        </p:txBody>
      </p:sp>
      <p:sp>
        <p:nvSpPr>
          <p:cNvPr id="128004" name="Text Box 4"/>
          <p:cNvSpPr txBox="1">
            <a:spLocks noChangeArrowheads="1"/>
          </p:cNvSpPr>
          <p:nvPr/>
        </p:nvSpPr>
        <p:spPr bwMode="auto">
          <a:xfrm>
            <a:off x="609600" y="3200400"/>
            <a:ext cx="7696200" cy="3378200"/>
          </a:xfrm>
          <a:prstGeom prst="rect">
            <a:avLst/>
          </a:prstGeom>
          <a:gradFill rotWithShape="1">
            <a:gsLst>
              <a:gs pos="0">
                <a:schemeClr val="bg1"/>
              </a:gs>
              <a:gs pos="100000">
                <a:schemeClr val="bg2"/>
              </a:gs>
            </a:gsLst>
            <a:lin ang="5400000" scaled="1"/>
          </a:gradFill>
          <a:ln w="9525">
            <a:noFill/>
            <a:miter lim="800000"/>
            <a:headEnd/>
            <a:tailEnd/>
          </a:ln>
          <a:effectLst/>
        </p:spPr>
        <p:txBody>
          <a:bodyPr>
            <a:spAutoFit/>
          </a:bodyPr>
          <a:lstStyle/>
          <a:p>
            <a:pPr marL="261938" indent="-261938">
              <a:buFont typeface="Wingdings" pitchFamily="2" charset="2"/>
              <a:buChar char="Ø"/>
            </a:pPr>
            <a:r>
              <a:rPr lang="en-GB"/>
              <a:t>Prostaglandins produced in the GI tract PROTECT against damage and reduce acid production.</a:t>
            </a:r>
          </a:p>
          <a:p>
            <a:pPr marL="261938" indent="-261938">
              <a:buFont typeface="Wingdings" pitchFamily="2" charset="2"/>
              <a:buChar char="Ø"/>
            </a:pPr>
            <a:endParaRPr lang="en-GB"/>
          </a:p>
          <a:p>
            <a:pPr marL="261938" indent="-261938">
              <a:buFont typeface="Wingdings" pitchFamily="2" charset="2"/>
              <a:buChar char="Ø"/>
            </a:pPr>
            <a:r>
              <a:rPr lang="en-GB"/>
              <a:t>COX-1 selective NSAIDs can increase risk of gastric ulcers and bleeding.</a:t>
            </a:r>
          </a:p>
          <a:p>
            <a:pPr marL="261938" indent="-261938">
              <a:buFont typeface="Wingdings" pitchFamily="2" charset="2"/>
              <a:buChar char="Ø"/>
            </a:pPr>
            <a:endParaRPr lang="en-GB"/>
          </a:p>
          <a:p>
            <a:pPr marL="261938" indent="-261938">
              <a:buFont typeface="Wingdings" pitchFamily="2" charset="2"/>
              <a:buChar char="Ø"/>
            </a:pPr>
            <a:r>
              <a:rPr lang="en-GB"/>
              <a:t>Heavy athletic training can increase gastric acid production – combined with NSADs the increases the RISK of ULCERS.</a:t>
            </a:r>
          </a:p>
        </p:txBody>
      </p:sp>
      <p:pic>
        <p:nvPicPr>
          <p:cNvPr id="128005" name="Picture 5" descr="MCj04349120000[1]"/>
          <p:cNvPicPr>
            <a:picLocks noChangeAspect="1" noChangeArrowheads="1"/>
          </p:cNvPicPr>
          <p:nvPr/>
        </p:nvPicPr>
        <p:blipFill>
          <a:blip r:embed="rId2" cstate="print"/>
          <a:srcRect/>
          <a:stretch>
            <a:fillRect/>
          </a:stretch>
        </p:blipFill>
        <p:spPr bwMode="auto">
          <a:xfrm>
            <a:off x="685800" y="762000"/>
            <a:ext cx="2286000" cy="2286000"/>
          </a:xfrm>
          <a:prstGeom prst="rect">
            <a:avLst/>
          </a:prstGeom>
          <a:noFill/>
        </p:spPr>
      </p:pic>
      <p:sp>
        <p:nvSpPr>
          <p:cNvPr id="128006" name="Text Box 6"/>
          <p:cNvSpPr txBox="1">
            <a:spLocks noChangeArrowheads="1"/>
          </p:cNvSpPr>
          <p:nvPr/>
        </p:nvSpPr>
        <p:spPr bwMode="auto">
          <a:xfrm>
            <a:off x="2971800" y="1371600"/>
            <a:ext cx="1736725" cy="1196975"/>
          </a:xfrm>
          <a:prstGeom prst="rect">
            <a:avLst/>
          </a:prstGeom>
          <a:noFill/>
          <a:ln w="9525">
            <a:solidFill>
              <a:schemeClr val="tx1"/>
            </a:solidFill>
            <a:miter lim="800000"/>
            <a:headEnd/>
            <a:tailEnd/>
          </a:ln>
          <a:effectLst/>
        </p:spPr>
        <p:txBody>
          <a:bodyPr wrap="none">
            <a:spAutoFit/>
          </a:bodyPr>
          <a:lstStyle/>
          <a:p>
            <a:pPr>
              <a:buFont typeface="Wingdings" pitchFamily="2" charset="2"/>
              <a:buChar char="ü"/>
            </a:pPr>
            <a:r>
              <a:rPr lang="en-GB"/>
              <a:t>Aspirin</a:t>
            </a:r>
          </a:p>
          <a:p>
            <a:pPr>
              <a:buFont typeface="Wingdings" pitchFamily="2" charset="2"/>
              <a:buChar char="ü"/>
            </a:pPr>
            <a:r>
              <a:rPr lang="en-GB"/>
              <a:t>Ibruprofen</a:t>
            </a:r>
          </a:p>
          <a:p>
            <a:pPr>
              <a:buFont typeface="Wingdings" pitchFamily="2" charset="2"/>
              <a:buChar char="ü"/>
            </a:pPr>
            <a:r>
              <a:rPr lang="en-GB"/>
              <a:t>Naproxen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1066800" y="838200"/>
            <a:ext cx="7772400" cy="914400"/>
          </a:xfrm>
        </p:spPr>
        <p:txBody>
          <a:bodyPr/>
          <a:lstStyle/>
          <a:p>
            <a:r>
              <a:rPr lang="en-US"/>
              <a:t>Pharmacologic Agents</a:t>
            </a:r>
          </a:p>
        </p:txBody>
      </p:sp>
      <p:sp>
        <p:nvSpPr>
          <p:cNvPr id="2051" name="Rectangle 3"/>
          <p:cNvSpPr>
            <a:spLocks noGrp="1" noChangeArrowheads="1"/>
          </p:cNvSpPr>
          <p:nvPr>
            <p:ph type="body" idx="1"/>
          </p:nvPr>
        </p:nvSpPr>
        <p:spPr>
          <a:xfrm>
            <a:off x="914400" y="1905000"/>
            <a:ext cx="7772400" cy="4343400"/>
          </a:xfrm>
        </p:spPr>
        <p:txBody>
          <a:bodyPr/>
          <a:lstStyle/>
          <a:p>
            <a:r>
              <a:rPr lang="en-US"/>
              <a:t>IOC-banned substance categories</a:t>
            </a:r>
          </a:p>
          <a:p>
            <a:pPr lvl="1"/>
            <a:r>
              <a:rPr lang="en-US">
                <a:solidFill>
                  <a:srgbClr val="CC0000"/>
                </a:solidFill>
              </a:rPr>
              <a:t>Stimulants</a:t>
            </a:r>
          </a:p>
          <a:p>
            <a:pPr lvl="1"/>
            <a:r>
              <a:rPr lang="en-US"/>
              <a:t>Narcotic analgesics</a:t>
            </a:r>
          </a:p>
          <a:p>
            <a:pPr lvl="1"/>
            <a:r>
              <a:rPr lang="en-US"/>
              <a:t>Androgenic-anabolic steroids</a:t>
            </a:r>
          </a:p>
          <a:p>
            <a:pPr lvl="1"/>
            <a:r>
              <a:rPr lang="en-US">
                <a:sym typeface="Symbol" pitchFamily="18" charset="2"/>
              </a:rPr>
              <a:t>-Blockers</a:t>
            </a:r>
          </a:p>
          <a:p>
            <a:pPr lvl="1"/>
            <a:r>
              <a:rPr lang="en-US">
                <a:sym typeface="Symbol" pitchFamily="18" charset="2"/>
              </a:rPr>
              <a:t>Diuretics</a:t>
            </a:r>
          </a:p>
          <a:p>
            <a:pPr lvl="1"/>
            <a:r>
              <a:rPr lang="en-US">
                <a:sym typeface="Symbol" pitchFamily="18" charset="2"/>
              </a:rPr>
              <a:t>Peptide hormones and analogs</a:t>
            </a:r>
          </a:p>
          <a:p>
            <a:pPr lvl="1"/>
            <a:r>
              <a:rPr lang="en-US">
                <a:sym typeface="Symbol" pitchFamily="18" charset="2"/>
              </a:rPr>
              <a:t>Substances that alter urine sample integrity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srcRect/>
          <a:stretch>
            <a:fillRect/>
          </a:stretch>
        </p:blipFill>
        <p:spPr bwMode="auto">
          <a:xfrm>
            <a:off x="4191000" y="5791200"/>
            <a:ext cx="4732338" cy="900113"/>
          </a:xfrm>
          <a:prstGeom prst="rect">
            <a:avLst/>
          </a:prstGeom>
          <a:noFill/>
          <a:ln w="9525">
            <a:solidFill>
              <a:schemeClr val="tx1"/>
            </a:solidFill>
            <a:miter lim="800000"/>
            <a:headEnd/>
            <a:tailEnd/>
          </a:ln>
          <a:effectLst/>
        </p:spPr>
      </p:pic>
      <p:pic>
        <p:nvPicPr>
          <p:cNvPr id="79875" name="Picture 3"/>
          <p:cNvPicPr>
            <a:picLocks noChangeAspect="1" noChangeArrowheads="1"/>
          </p:cNvPicPr>
          <p:nvPr/>
        </p:nvPicPr>
        <p:blipFill>
          <a:blip r:embed="rId3" cstate="print"/>
          <a:srcRect/>
          <a:stretch>
            <a:fillRect/>
          </a:stretch>
        </p:blipFill>
        <p:spPr bwMode="auto">
          <a:xfrm>
            <a:off x="609600" y="990600"/>
            <a:ext cx="7772400" cy="3886200"/>
          </a:xfrm>
          <a:prstGeom prst="rect">
            <a:avLst/>
          </a:prstGeom>
          <a:noFill/>
          <a:ln w="9525">
            <a:solidFill>
              <a:schemeClr val="tx1"/>
            </a:solidFill>
            <a:miter lim="800000"/>
            <a:headEnd/>
            <a:tailEnd/>
          </a:ln>
          <a:effectLst/>
        </p:spPr>
      </p:pic>
      <p:sp>
        <p:nvSpPr>
          <p:cNvPr id="79876" name="Text Box 4"/>
          <p:cNvSpPr txBox="1">
            <a:spLocks noChangeArrowheads="1"/>
          </p:cNvSpPr>
          <p:nvPr/>
        </p:nvSpPr>
        <p:spPr bwMode="auto">
          <a:xfrm>
            <a:off x="3200400" y="228600"/>
            <a:ext cx="3025775" cy="519113"/>
          </a:xfrm>
          <a:prstGeom prst="rect">
            <a:avLst/>
          </a:prstGeom>
          <a:noFill/>
          <a:ln w="9525">
            <a:noFill/>
            <a:miter lim="800000"/>
            <a:headEnd/>
            <a:tailEnd/>
          </a:ln>
          <a:effectLst/>
        </p:spPr>
        <p:txBody>
          <a:bodyPr wrap="none">
            <a:spAutoFit/>
          </a:bodyPr>
          <a:lstStyle/>
          <a:p>
            <a:r>
              <a:rPr lang="en-GB" sz="2800" u="sng"/>
              <a:t>Blood Brain Barrier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AutoShape 2"/>
          <p:cNvSpPr>
            <a:spLocks noChangeArrowheads="1"/>
          </p:cNvSpPr>
          <p:nvPr/>
        </p:nvSpPr>
        <p:spPr bwMode="auto">
          <a:xfrm>
            <a:off x="6477000" y="762000"/>
            <a:ext cx="2438400" cy="4191000"/>
          </a:xfrm>
          <a:prstGeom prst="roundRect">
            <a:avLst>
              <a:gd name="adj" fmla="val 16667"/>
            </a:avLst>
          </a:prstGeom>
          <a:gradFill rotWithShape="1">
            <a:gsLst>
              <a:gs pos="0">
                <a:schemeClr val="folHlink"/>
              </a:gs>
              <a:gs pos="100000">
                <a:schemeClr val="bg1"/>
              </a:gs>
            </a:gsLst>
            <a:lin ang="5400000" scaled="1"/>
          </a:gradFill>
          <a:ln w="9525" algn="ctr">
            <a:solidFill>
              <a:schemeClr val="tx1"/>
            </a:solidFill>
            <a:round/>
            <a:headEnd/>
            <a:tailEnd/>
          </a:ln>
          <a:effectLst/>
        </p:spPr>
        <p:txBody>
          <a:bodyPr wrap="none" anchor="ctr"/>
          <a:lstStyle/>
          <a:p>
            <a:endParaRPr lang="en-GB"/>
          </a:p>
        </p:txBody>
      </p:sp>
      <p:pic>
        <p:nvPicPr>
          <p:cNvPr id="94211" name="Picture 3"/>
          <p:cNvPicPr>
            <a:picLocks noChangeAspect="1" noChangeArrowheads="1"/>
          </p:cNvPicPr>
          <p:nvPr/>
        </p:nvPicPr>
        <p:blipFill>
          <a:blip r:embed="rId2" cstate="print"/>
          <a:srcRect/>
          <a:stretch>
            <a:fillRect/>
          </a:stretch>
        </p:blipFill>
        <p:spPr bwMode="auto">
          <a:xfrm>
            <a:off x="4191000" y="5791200"/>
            <a:ext cx="4732338" cy="900113"/>
          </a:xfrm>
          <a:prstGeom prst="rect">
            <a:avLst/>
          </a:prstGeom>
          <a:noFill/>
          <a:ln w="9525">
            <a:solidFill>
              <a:schemeClr val="tx1"/>
            </a:solidFill>
            <a:miter lim="800000"/>
            <a:headEnd/>
            <a:tailEnd/>
          </a:ln>
          <a:effectLst/>
        </p:spPr>
      </p:pic>
      <p:pic>
        <p:nvPicPr>
          <p:cNvPr id="94212" name="Picture 4"/>
          <p:cNvPicPr>
            <a:picLocks noChangeAspect="1" noChangeArrowheads="1"/>
          </p:cNvPicPr>
          <p:nvPr/>
        </p:nvPicPr>
        <p:blipFill>
          <a:blip r:embed="rId3" cstate="print"/>
          <a:srcRect/>
          <a:stretch>
            <a:fillRect/>
          </a:stretch>
        </p:blipFill>
        <p:spPr bwMode="auto">
          <a:xfrm>
            <a:off x="0" y="381000"/>
            <a:ext cx="6096000" cy="5214938"/>
          </a:xfrm>
          <a:prstGeom prst="rect">
            <a:avLst/>
          </a:prstGeom>
          <a:noFill/>
          <a:ln w="9525">
            <a:noFill/>
            <a:miter lim="800000"/>
            <a:headEnd/>
            <a:tailEnd/>
          </a:ln>
          <a:effectLst/>
        </p:spPr>
      </p:pic>
      <p:sp>
        <p:nvSpPr>
          <p:cNvPr id="94213" name="Text Box 5"/>
          <p:cNvSpPr txBox="1">
            <a:spLocks noChangeArrowheads="1"/>
          </p:cNvSpPr>
          <p:nvPr/>
        </p:nvSpPr>
        <p:spPr bwMode="auto">
          <a:xfrm>
            <a:off x="6477000" y="1066800"/>
            <a:ext cx="2362200" cy="3749675"/>
          </a:xfrm>
          <a:prstGeom prst="rect">
            <a:avLst/>
          </a:prstGeom>
          <a:noFill/>
          <a:ln w="9525">
            <a:noFill/>
            <a:miter lim="800000"/>
            <a:headEnd/>
            <a:tailEnd/>
          </a:ln>
          <a:effectLst/>
        </p:spPr>
        <p:txBody>
          <a:bodyPr>
            <a:spAutoFit/>
          </a:bodyPr>
          <a:lstStyle/>
          <a:p>
            <a:pPr marL="363538" indent="-363538">
              <a:buFont typeface="Wingdings" pitchFamily="2" charset="2"/>
              <a:buChar char="Ø"/>
            </a:pPr>
            <a:r>
              <a:rPr lang="en-GB" sz="2000"/>
              <a:t>Compounds are all lipophyllic or fat loving or water hating.</a:t>
            </a:r>
          </a:p>
          <a:p>
            <a:pPr marL="363538" indent="-363538">
              <a:buFont typeface="Wingdings" pitchFamily="2" charset="2"/>
              <a:buChar char="Ø"/>
            </a:pPr>
            <a:endParaRPr lang="en-GB" sz="2000"/>
          </a:p>
          <a:p>
            <a:pPr marL="363538" indent="-363538">
              <a:buFont typeface="Wingdings" pitchFamily="2" charset="2"/>
              <a:buChar char="Ø"/>
            </a:pPr>
            <a:r>
              <a:rPr lang="en-GB" sz="2000"/>
              <a:t>They will readily cross the blood brain barrier.</a:t>
            </a:r>
          </a:p>
          <a:p>
            <a:pPr marL="363538" indent="-363538">
              <a:buFont typeface="Wingdings" pitchFamily="2" charset="2"/>
              <a:buChar char="Ø"/>
            </a:pPr>
            <a:endParaRPr lang="en-GB" sz="2000"/>
          </a:p>
          <a:p>
            <a:pPr marL="363538" indent="-363538">
              <a:buFont typeface="Wingdings" pitchFamily="2" charset="2"/>
              <a:buChar char="Ø"/>
            </a:pPr>
            <a:r>
              <a:rPr lang="en-GB" sz="2000"/>
              <a:t>Hence the psychoactive effects.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cstate="print"/>
          <a:srcRect/>
          <a:stretch>
            <a:fillRect/>
          </a:stretch>
        </p:blipFill>
        <p:spPr bwMode="auto">
          <a:xfrm>
            <a:off x="4191000" y="5791200"/>
            <a:ext cx="4732338" cy="900113"/>
          </a:xfrm>
          <a:prstGeom prst="rect">
            <a:avLst/>
          </a:prstGeom>
          <a:noFill/>
          <a:ln w="9525">
            <a:solidFill>
              <a:schemeClr val="tx1"/>
            </a:solidFill>
            <a:miter lim="800000"/>
            <a:headEnd/>
            <a:tailEnd/>
          </a:ln>
          <a:effectLst/>
        </p:spPr>
      </p:pic>
      <p:pic>
        <p:nvPicPr>
          <p:cNvPr id="78851" name="Picture 3"/>
          <p:cNvPicPr>
            <a:picLocks noChangeAspect="1" noChangeArrowheads="1"/>
          </p:cNvPicPr>
          <p:nvPr/>
        </p:nvPicPr>
        <p:blipFill>
          <a:blip r:embed="rId3" cstate="print"/>
          <a:srcRect/>
          <a:stretch>
            <a:fillRect/>
          </a:stretch>
        </p:blipFill>
        <p:spPr bwMode="auto">
          <a:xfrm>
            <a:off x="381000" y="1981200"/>
            <a:ext cx="8262938" cy="2982913"/>
          </a:xfrm>
          <a:prstGeom prst="rect">
            <a:avLst/>
          </a:prstGeom>
          <a:noFill/>
          <a:ln w="9525">
            <a:noFill/>
            <a:miter lim="800000"/>
            <a:headEnd/>
            <a:tailEnd/>
          </a:ln>
          <a:effectLst/>
        </p:spPr>
      </p:pic>
      <p:sp>
        <p:nvSpPr>
          <p:cNvPr id="78852" name="Text Box 4"/>
          <p:cNvSpPr txBox="1">
            <a:spLocks noChangeArrowheads="1"/>
          </p:cNvSpPr>
          <p:nvPr/>
        </p:nvSpPr>
        <p:spPr bwMode="auto">
          <a:xfrm>
            <a:off x="3962400" y="533400"/>
            <a:ext cx="1878013" cy="579438"/>
          </a:xfrm>
          <a:prstGeom prst="rect">
            <a:avLst/>
          </a:prstGeom>
          <a:noFill/>
          <a:ln w="9525">
            <a:noFill/>
            <a:miter lim="800000"/>
            <a:headEnd/>
            <a:tailEnd/>
          </a:ln>
          <a:effectLst/>
        </p:spPr>
        <p:txBody>
          <a:bodyPr wrap="none">
            <a:spAutoFit/>
          </a:bodyPr>
          <a:lstStyle/>
          <a:p>
            <a:pPr algn="ctr"/>
            <a:r>
              <a:rPr lang="en-GB" sz="3200" u="sng"/>
              <a:t>Dopamine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898" name="Picture 2" descr="New Image 32"/>
          <p:cNvPicPr>
            <a:picLocks noChangeAspect="1" noChangeArrowheads="1"/>
          </p:cNvPicPr>
          <p:nvPr/>
        </p:nvPicPr>
        <p:blipFill>
          <a:blip r:embed="rId2" cstate="print"/>
          <a:srcRect/>
          <a:stretch>
            <a:fillRect/>
          </a:stretch>
        </p:blipFill>
        <p:spPr bwMode="auto">
          <a:xfrm>
            <a:off x="1295400" y="381000"/>
            <a:ext cx="6070600" cy="5962650"/>
          </a:xfrm>
          <a:prstGeom prst="rect">
            <a:avLst/>
          </a:prstGeom>
          <a:noFill/>
        </p:spPr>
      </p:pic>
      <p:sp>
        <p:nvSpPr>
          <p:cNvPr id="80899" name="AutoShape 3"/>
          <p:cNvSpPr>
            <a:spLocks noChangeArrowheads="1"/>
          </p:cNvSpPr>
          <p:nvPr/>
        </p:nvSpPr>
        <p:spPr bwMode="auto">
          <a:xfrm>
            <a:off x="6477000" y="2895600"/>
            <a:ext cx="1524000" cy="457200"/>
          </a:xfrm>
          <a:prstGeom prst="roundRect">
            <a:avLst>
              <a:gd name="adj" fmla="val 16667"/>
            </a:avLst>
          </a:prstGeom>
          <a:solidFill>
            <a:srgbClr val="FFFFCC"/>
          </a:solidFill>
          <a:ln w="38100">
            <a:solidFill>
              <a:srgbClr val="CC0000"/>
            </a:solidFill>
            <a:round/>
            <a:headEnd/>
            <a:tailEnd/>
          </a:ln>
          <a:effectLst/>
        </p:spPr>
        <p:txBody>
          <a:bodyPr wrap="none" anchor="ctr"/>
          <a:lstStyle/>
          <a:p>
            <a:pPr algn="ctr"/>
            <a:r>
              <a:rPr lang="en-GB"/>
              <a:t>Cocaine</a:t>
            </a:r>
          </a:p>
        </p:txBody>
      </p:sp>
      <p:sp>
        <p:nvSpPr>
          <p:cNvPr id="80900" name="AutoShape 4"/>
          <p:cNvSpPr>
            <a:spLocks noChangeArrowheads="1"/>
          </p:cNvSpPr>
          <p:nvPr/>
        </p:nvSpPr>
        <p:spPr bwMode="auto">
          <a:xfrm>
            <a:off x="4876800" y="3048000"/>
            <a:ext cx="1524000" cy="228600"/>
          </a:xfrm>
          <a:prstGeom prst="leftArrow">
            <a:avLst>
              <a:gd name="adj1" fmla="val 50000"/>
              <a:gd name="adj2" fmla="val 166667"/>
            </a:avLst>
          </a:prstGeom>
          <a:solidFill>
            <a:schemeClr val="tx1"/>
          </a:solidFill>
          <a:ln w="9525">
            <a:solidFill>
              <a:schemeClr val="tx1"/>
            </a:solidFill>
            <a:miter lim="800000"/>
            <a:headEnd/>
            <a:tailEnd/>
          </a:ln>
          <a:effectLst/>
        </p:spPr>
        <p:txBody>
          <a:bodyPr wrap="none" anchor="ctr"/>
          <a:lstStyle/>
          <a:p>
            <a:endParaRPr lang="en-GB"/>
          </a:p>
        </p:txBody>
      </p:sp>
      <p:sp>
        <p:nvSpPr>
          <p:cNvPr id="80901" name="Text Box 5"/>
          <p:cNvSpPr txBox="1">
            <a:spLocks noChangeArrowheads="1"/>
          </p:cNvSpPr>
          <p:nvPr/>
        </p:nvSpPr>
        <p:spPr bwMode="auto">
          <a:xfrm>
            <a:off x="6553200" y="1524000"/>
            <a:ext cx="2135188" cy="1143000"/>
          </a:xfrm>
          <a:prstGeom prst="rect">
            <a:avLst/>
          </a:prstGeom>
          <a:solidFill>
            <a:srgbClr val="FFFFCC"/>
          </a:solidFill>
          <a:ln w="38100" algn="ctr">
            <a:solidFill>
              <a:srgbClr val="CC0000"/>
            </a:solidFill>
            <a:miter lim="800000"/>
            <a:headEnd/>
            <a:tailEnd/>
          </a:ln>
          <a:effectLst/>
        </p:spPr>
        <p:txBody>
          <a:bodyPr wrap="none" anchor="ctr"/>
          <a:lstStyle/>
          <a:p>
            <a:pPr algn="ctr">
              <a:buFontTx/>
              <a:buChar char="•"/>
            </a:pPr>
            <a:r>
              <a:rPr lang="en-GB"/>
              <a:t>Inhibits uptake</a:t>
            </a:r>
          </a:p>
          <a:p>
            <a:pPr algn="ctr">
              <a:buFontTx/>
              <a:buChar char="•"/>
            </a:pPr>
            <a:r>
              <a:rPr lang="en-GB"/>
              <a:t>Increase in NA, </a:t>
            </a:r>
          </a:p>
          <a:p>
            <a:pPr algn="ctr"/>
            <a:r>
              <a:rPr lang="en-GB"/>
              <a:t>&amp; dopamine</a:t>
            </a:r>
          </a:p>
        </p:txBody>
      </p:sp>
      <p:cxnSp>
        <p:nvCxnSpPr>
          <p:cNvPr id="80902" name="AutoShape 6"/>
          <p:cNvCxnSpPr>
            <a:cxnSpLocks noChangeShapeType="1"/>
            <a:stCxn id="80899" idx="3"/>
            <a:endCxn id="80901" idx="3"/>
          </p:cNvCxnSpPr>
          <p:nvPr/>
        </p:nvCxnSpPr>
        <p:spPr bwMode="auto">
          <a:xfrm flipV="1">
            <a:off x="8020050" y="2095500"/>
            <a:ext cx="687388" cy="1028700"/>
          </a:xfrm>
          <a:prstGeom prst="bentConnector3">
            <a:avLst>
              <a:gd name="adj1" fmla="val 130255"/>
            </a:avLst>
          </a:prstGeom>
          <a:noFill/>
          <a:ln w="19050">
            <a:solidFill>
              <a:schemeClr val="tx1"/>
            </a:solidFill>
            <a:miter lim="800000"/>
            <a:headEnd/>
            <a:tailEnd type="triangle" w="med" len="med"/>
          </a:ln>
          <a:effectLst/>
        </p:spPr>
      </p:cxnSp>
      <p:sp>
        <p:nvSpPr>
          <p:cNvPr id="80903" name="AutoShape 7"/>
          <p:cNvSpPr>
            <a:spLocks noChangeArrowheads="1"/>
          </p:cNvSpPr>
          <p:nvPr/>
        </p:nvSpPr>
        <p:spPr bwMode="auto">
          <a:xfrm>
            <a:off x="4953000" y="4114800"/>
            <a:ext cx="1828800" cy="533400"/>
          </a:xfrm>
          <a:prstGeom prst="roundRect">
            <a:avLst>
              <a:gd name="adj" fmla="val 16667"/>
            </a:avLst>
          </a:prstGeom>
          <a:solidFill>
            <a:schemeClr val="bg1"/>
          </a:solidFill>
          <a:ln w="38100">
            <a:noFill/>
            <a:round/>
            <a:headEnd/>
            <a:tailEnd/>
          </a:ln>
          <a:effectLst/>
        </p:spPr>
        <p:txBody>
          <a:bodyPr wrap="none" anchor="ctr"/>
          <a:lstStyle/>
          <a:p>
            <a:pPr algn="ctr"/>
            <a:endParaRPr lang="en-GB"/>
          </a:p>
        </p:txBody>
      </p:sp>
      <p:sp>
        <p:nvSpPr>
          <p:cNvPr id="80904" name="Text Box 8"/>
          <p:cNvSpPr txBox="1">
            <a:spLocks noChangeArrowheads="1"/>
          </p:cNvSpPr>
          <p:nvPr/>
        </p:nvSpPr>
        <p:spPr bwMode="auto">
          <a:xfrm>
            <a:off x="4267200" y="2209800"/>
            <a:ext cx="992188" cy="304800"/>
          </a:xfrm>
          <a:prstGeom prst="rect">
            <a:avLst/>
          </a:prstGeom>
          <a:solidFill>
            <a:schemeClr val="bg1"/>
          </a:solidFill>
          <a:ln w="9525">
            <a:noFill/>
            <a:miter lim="800000"/>
            <a:headEnd/>
            <a:tailEnd/>
          </a:ln>
          <a:effectLst/>
        </p:spPr>
        <p:txBody>
          <a:bodyPr wrap="none">
            <a:spAutoFit/>
          </a:bodyPr>
          <a:lstStyle/>
          <a:p>
            <a:pPr algn="ctr"/>
            <a:r>
              <a:rPr lang="en-GB" sz="1400">
                <a:latin typeface="Arial" charset="0"/>
              </a:rPr>
              <a:t>Dopamine</a:t>
            </a:r>
          </a:p>
        </p:txBody>
      </p:sp>
      <p:sp>
        <p:nvSpPr>
          <p:cNvPr id="80905" name="Text Box 9"/>
          <p:cNvSpPr txBox="1">
            <a:spLocks noChangeArrowheads="1"/>
          </p:cNvSpPr>
          <p:nvPr/>
        </p:nvSpPr>
        <p:spPr bwMode="auto">
          <a:xfrm>
            <a:off x="3048000" y="3048000"/>
            <a:ext cx="992188" cy="304800"/>
          </a:xfrm>
          <a:prstGeom prst="rect">
            <a:avLst/>
          </a:prstGeom>
          <a:gradFill rotWithShape="1">
            <a:gsLst>
              <a:gs pos="0">
                <a:schemeClr val="bg1"/>
              </a:gs>
              <a:gs pos="100000">
                <a:srgbClr val="FF5050"/>
              </a:gs>
            </a:gsLst>
            <a:lin ang="5400000" scaled="1"/>
          </a:gradFill>
          <a:ln w="9525">
            <a:noFill/>
            <a:miter lim="800000"/>
            <a:headEnd/>
            <a:tailEnd/>
          </a:ln>
          <a:effectLst/>
        </p:spPr>
        <p:txBody>
          <a:bodyPr wrap="none">
            <a:spAutoFit/>
          </a:bodyPr>
          <a:lstStyle/>
          <a:p>
            <a:pPr algn="ctr"/>
            <a:r>
              <a:rPr lang="en-GB" sz="1400">
                <a:latin typeface="Arial" charset="0"/>
              </a:rPr>
              <a:t>Dopamine</a:t>
            </a:r>
          </a:p>
        </p:txBody>
      </p:sp>
      <p:sp>
        <p:nvSpPr>
          <p:cNvPr id="80906" name="Text Box 10"/>
          <p:cNvSpPr txBox="1">
            <a:spLocks noChangeArrowheads="1"/>
          </p:cNvSpPr>
          <p:nvPr/>
        </p:nvSpPr>
        <p:spPr bwMode="auto">
          <a:xfrm>
            <a:off x="3962400" y="4419600"/>
            <a:ext cx="992188" cy="304800"/>
          </a:xfrm>
          <a:prstGeom prst="rect">
            <a:avLst/>
          </a:prstGeom>
          <a:solidFill>
            <a:schemeClr val="bg1"/>
          </a:solidFill>
          <a:ln w="9525">
            <a:noFill/>
            <a:miter lim="800000"/>
            <a:headEnd/>
            <a:tailEnd/>
          </a:ln>
          <a:effectLst/>
        </p:spPr>
        <p:txBody>
          <a:bodyPr wrap="none">
            <a:spAutoFit/>
          </a:bodyPr>
          <a:lstStyle/>
          <a:p>
            <a:pPr algn="ctr"/>
            <a:r>
              <a:rPr lang="en-GB" sz="1400">
                <a:latin typeface="Arial" charset="0"/>
              </a:rPr>
              <a:t>Dopamine</a:t>
            </a:r>
          </a:p>
        </p:txBody>
      </p:sp>
      <p:sp>
        <p:nvSpPr>
          <p:cNvPr id="80907" name="Text Box 11"/>
          <p:cNvSpPr txBox="1">
            <a:spLocks noChangeArrowheads="1"/>
          </p:cNvSpPr>
          <p:nvPr/>
        </p:nvSpPr>
        <p:spPr bwMode="auto">
          <a:xfrm>
            <a:off x="3733800" y="914400"/>
            <a:ext cx="1447800" cy="304800"/>
          </a:xfrm>
          <a:prstGeom prst="rect">
            <a:avLst/>
          </a:prstGeom>
          <a:gradFill rotWithShape="1">
            <a:gsLst>
              <a:gs pos="0">
                <a:schemeClr val="bg1"/>
              </a:gs>
              <a:gs pos="100000">
                <a:srgbClr val="FF5050"/>
              </a:gs>
            </a:gsLst>
            <a:lin ang="5400000" scaled="1"/>
          </a:gradFill>
          <a:ln w="9525">
            <a:noFill/>
            <a:miter lim="800000"/>
            <a:headEnd/>
            <a:tailEnd/>
          </a:ln>
          <a:effectLst/>
        </p:spPr>
        <p:txBody>
          <a:bodyPr>
            <a:spAutoFit/>
          </a:bodyPr>
          <a:lstStyle/>
          <a:p>
            <a:pPr algn="ctr"/>
            <a:endParaRPr lang="en-GB" sz="1400">
              <a:latin typeface="Arial" charset="0"/>
            </a:endParaRPr>
          </a:p>
        </p:txBody>
      </p:sp>
      <p:sp>
        <p:nvSpPr>
          <p:cNvPr id="80908" name="AutoShape 12"/>
          <p:cNvSpPr>
            <a:spLocks noChangeArrowheads="1"/>
          </p:cNvSpPr>
          <p:nvPr/>
        </p:nvSpPr>
        <p:spPr bwMode="auto">
          <a:xfrm>
            <a:off x="4572000" y="2819400"/>
            <a:ext cx="609600" cy="6858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CC0000"/>
          </a:solidFill>
          <a:ln w="9525">
            <a:solidFill>
              <a:schemeClr val="tx1"/>
            </a:solidFill>
            <a:miter lim="800000"/>
            <a:headEnd/>
            <a:tailEnd/>
          </a:ln>
          <a:effectLst/>
        </p:spPr>
        <p:txBody>
          <a:bodyPr wrap="none" anchor="ctr"/>
          <a:lstStyle/>
          <a:p>
            <a:endParaRPr lang="en-GB"/>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cstate="print"/>
          <a:srcRect/>
          <a:stretch>
            <a:fillRect/>
          </a:stretch>
        </p:blipFill>
        <p:spPr bwMode="auto">
          <a:xfrm>
            <a:off x="4191000" y="5791200"/>
            <a:ext cx="4732338" cy="900113"/>
          </a:xfrm>
          <a:prstGeom prst="rect">
            <a:avLst/>
          </a:prstGeom>
          <a:noFill/>
          <a:ln w="9525">
            <a:solidFill>
              <a:schemeClr val="tx1"/>
            </a:solidFill>
            <a:miter lim="800000"/>
            <a:headEnd/>
            <a:tailEnd/>
          </a:ln>
          <a:effectLst/>
        </p:spPr>
      </p:pic>
      <p:pic>
        <p:nvPicPr>
          <p:cNvPr id="89091" name="Picture 3"/>
          <p:cNvPicPr>
            <a:picLocks noChangeAspect="1" noChangeArrowheads="1"/>
          </p:cNvPicPr>
          <p:nvPr/>
        </p:nvPicPr>
        <p:blipFill>
          <a:blip r:embed="rId3" cstate="print"/>
          <a:srcRect/>
          <a:stretch>
            <a:fillRect/>
          </a:stretch>
        </p:blipFill>
        <p:spPr bwMode="auto">
          <a:xfrm>
            <a:off x="609600" y="228600"/>
            <a:ext cx="7396163" cy="5567363"/>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cstate="print"/>
          <a:srcRect/>
          <a:stretch>
            <a:fillRect/>
          </a:stretch>
        </p:blipFill>
        <p:spPr bwMode="auto">
          <a:xfrm>
            <a:off x="4191000" y="5791200"/>
            <a:ext cx="4732338" cy="900113"/>
          </a:xfrm>
          <a:prstGeom prst="rect">
            <a:avLst/>
          </a:prstGeom>
          <a:noFill/>
          <a:ln w="9525">
            <a:solidFill>
              <a:schemeClr val="tx1"/>
            </a:solidFill>
            <a:miter lim="800000"/>
            <a:headEnd/>
            <a:tailEnd/>
          </a:ln>
          <a:effectLst/>
        </p:spPr>
      </p:pic>
      <p:pic>
        <p:nvPicPr>
          <p:cNvPr id="81923" name="Picture 3"/>
          <p:cNvPicPr>
            <a:picLocks noChangeAspect="1" noChangeArrowheads="1"/>
          </p:cNvPicPr>
          <p:nvPr/>
        </p:nvPicPr>
        <p:blipFill>
          <a:blip r:embed="rId3" cstate="print"/>
          <a:srcRect/>
          <a:stretch>
            <a:fillRect/>
          </a:stretch>
        </p:blipFill>
        <p:spPr bwMode="auto">
          <a:xfrm>
            <a:off x="1752600" y="685800"/>
            <a:ext cx="5715000" cy="5043488"/>
          </a:xfrm>
          <a:prstGeom prst="rect">
            <a:avLst/>
          </a:prstGeom>
          <a:noFill/>
          <a:ln w="9525">
            <a:solidFill>
              <a:schemeClr val="tx1"/>
            </a:solidFill>
            <a:miter lim="800000"/>
            <a:headEnd/>
            <a:tailEnd/>
          </a:ln>
          <a:effectLst/>
        </p:spPr>
      </p:pic>
      <p:sp>
        <p:nvSpPr>
          <p:cNvPr id="81924" name="Text Box 4"/>
          <p:cNvSpPr txBox="1">
            <a:spLocks noChangeArrowheads="1"/>
          </p:cNvSpPr>
          <p:nvPr/>
        </p:nvSpPr>
        <p:spPr bwMode="auto">
          <a:xfrm>
            <a:off x="2362200" y="0"/>
            <a:ext cx="4597400" cy="519113"/>
          </a:xfrm>
          <a:prstGeom prst="rect">
            <a:avLst/>
          </a:prstGeom>
          <a:noFill/>
          <a:ln w="9525">
            <a:noFill/>
            <a:miter lim="800000"/>
            <a:headEnd/>
            <a:tailEnd/>
          </a:ln>
          <a:effectLst/>
        </p:spPr>
        <p:txBody>
          <a:bodyPr wrap="none">
            <a:spAutoFit/>
          </a:bodyPr>
          <a:lstStyle/>
          <a:p>
            <a:r>
              <a:rPr lang="en-GB" sz="2800" u="sng"/>
              <a:t>Modes of Drug Administration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3944</TotalTime>
  <Words>904</Words>
  <Application>Microsoft Office PowerPoint</Application>
  <PresentationFormat>On-screen Show (4:3)</PresentationFormat>
  <Paragraphs>175</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Default Design</vt:lpstr>
      <vt:lpstr>Lecture 3:  ‘Slow and steady wins the race’:  Effect of beta blockers and analgesics on exercise training and performance.</vt:lpstr>
      <vt:lpstr>Slide 2</vt:lpstr>
      <vt:lpstr>Pharmacologic Agents</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Pharmacologic Agents</vt:lpstr>
      <vt:lpstr>Slide 17</vt:lpstr>
      <vt:lpstr>Slide 18</vt:lpstr>
      <vt:lpstr>Beta Blockers</vt:lpstr>
      <vt:lpstr>Beta () 1 Receptors - Cardiac</vt:lpstr>
      <vt:lpstr>Why do we have to be careful with beta-blockers?</vt:lpstr>
      <vt:lpstr>Abusing Beta Blockers</vt:lpstr>
      <vt:lpstr>Slide 23</vt:lpstr>
      <vt:lpstr>Non-steroidal Anti-inflammatory (NSAIDs) </vt:lpstr>
      <vt:lpstr>Slide 25</vt:lpstr>
      <vt:lpstr>COX Inhibitors : </vt:lpstr>
      <vt:lpstr>COX-1 selective or non selective Inhibitors : </vt:lpstr>
    </vt:vector>
  </TitlesOfParts>
  <Company>LWW</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LWW</dc:creator>
  <cp:lastModifiedBy>bms057</cp:lastModifiedBy>
  <cp:revision>140</cp:revision>
  <dcterms:created xsi:type="dcterms:W3CDTF">2001-01-29T13:58:04Z</dcterms:created>
  <dcterms:modified xsi:type="dcterms:W3CDTF">2012-11-29T16:06:34Z</dcterms:modified>
</cp:coreProperties>
</file>